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4" r:id="rId2"/>
    <p:sldId id="405" r:id="rId3"/>
    <p:sldId id="375" r:id="rId4"/>
    <p:sldId id="387" r:id="rId5"/>
    <p:sldId id="352" r:id="rId6"/>
    <p:sldId id="356" r:id="rId7"/>
    <p:sldId id="373" r:id="rId8"/>
    <p:sldId id="382" r:id="rId9"/>
    <p:sldId id="390" r:id="rId10"/>
    <p:sldId id="389" r:id="rId11"/>
    <p:sldId id="393" r:id="rId12"/>
    <p:sldId id="402" r:id="rId13"/>
    <p:sldId id="403" r:id="rId14"/>
    <p:sldId id="399" r:id="rId15"/>
    <p:sldId id="374" r:id="rId16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CC99"/>
    <a:srgbClr val="000099"/>
    <a:srgbClr val="FF6600"/>
    <a:srgbClr val="FF66FF"/>
    <a:srgbClr val="FF9933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1273" autoAdjust="0"/>
  </p:normalViewPr>
  <p:slideViewPr>
    <p:cSldViewPr>
      <p:cViewPr>
        <p:scale>
          <a:sx n="90" d="100"/>
          <a:sy n="90" d="100"/>
        </p:scale>
        <p:origin x="-143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2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33C7D85-59A8-9345-8480-856986AE4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0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7CAA460D-F0F3-CC47-9BDE-5857FD27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9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406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>
                <a:latin typeface="Arial" charset="0"/>
                <a:cs typeface="msgothic" charset="0"/>
              </a:rPr>
              <a:t>The KLP11/KLP20 heterodimer is an autoinhibited and processive molecular motor. (A) Schematics of the experimental setup. (Left) Stationary trapping of a polystyrene bead (blue) that is decorated with motor proteins in a focused laser beam (yellow). The optical trap exerts a force on the bead that can be approximated by Hooke</a:t>
            </a:r>
            <a:r>
              <a:rPr lang="en-GB" altLang="en-GB" dirty="0">
                <a:latin typeface="Arial" charset="0"/>
                <a:cs typeface="msgothic" charset="0"/>
              </a:rPr>
              <a:t>’</a:t>
            </a:r>
            <a:r>
              <a:rPr lang="en-GB" dirty="0">
                <a:latin typeface="Arial" charset="0"/>
                <a:cs typeface="msgothic" charset="0"/>
              </a:rPr>
              <a:t>s Law (F = </a:t>
            </a:r>
            <a:r>
              <a:rPr lang="en-GB" dirty="0" err="1">
                <a:latin typeface="Arial" charset="0"/>
                <a:cs typeface="msgothic" charset="0"/>
              </a:rPr>
              <a:t>kcx</a:t>
            </a:r>
            <a:r>
              <a:rPr lang="en-GB" dirty="0">
                <a:latin typeface="Arial" charset="0"/>
                <a:cs typeface="msgothic" charset="0"/>
              </a:rPr>
              <a:t>), where </a:t>
            </a:r>
            <a:r>
              <a:rPr lang="en-GB" dirty="0" err="1">
                <a:latin typeface="Arial" charset="0"/>
                <a:cs typeface="msgothic" charset="0"/>
              </a:rPr>
              <a:t>kc</a:t>
            </a:r>
            <a:r>
              <a:rPr lang="en-GB" dirty="0">
                <a:latin typeface="Arial" charset="0"/>
                <a:cs typeface="msgothic" charset="0"/>
              </a:rPr>
              <a:t> is the spring constant of the laser trap and x is the displacement of the bead. The red curve illustrates </a:t>
            </a:r>
            <a:r>
              <a:rPr lang="en-GB" altLang="en-GB" dirty="0">
                <a:latin typeface="Arial" charset="0"/>
                <a:cs typeface="msgothic" charset="0"/>
              </a:rPr>
              <a:t>“</a:t>
            </a:r>
            <a:r>
              <a:rPr lang="en-GB" dirty="0">
                <a:latin typeface="Arial" charset="0"/>
                <a:cs typeface="msgothic" charset="0"/>
              </a:rPr>
              <a:t>walking events</a:t>
            </a:r>
            <a:r>
              <a:rPr lang="en-GB" altLang="en-GB" dirty="0">
                <a:latin typeface="Arial" charset="0"/>
                <a:cs typeface="msgothic" charset="0"/>
              </a:rPr>
              <a:t>”</a:t>
            </a:r>
            <a:r>
              <a:rPr lang="en-GB" dirty="0">
                <a:latin typeface="Arial" charset="0"/>
                <a:cs typeface="msgothic" charset="0"/>
              </a:rPr>
              <a:t> displayed by a single motor attached to a trapped bead. The number of such </a:t>
            </a:r>
            <a:r>
              <a:rPr lang="en-GB" altLang="en-GB" dirty="0">
                <a:latin typeface="Arial" charset="0"/>
                <a:cs typeface="msgothic" charset="0"/>
              </a:rPr>
              <a:t>“</a:t>
            </a:r>
            <a:r>
              <a:rPr lang="en-GB" dirty="0">
                <a:latin typeface="Arial" charset="0"/>
                <a:cs typeface="msgothic" charset="0"/>
              </a:rPr>
              <a:t>walks</a:t>
            </a:r>
            <a:r>
              <a:rPr lang="en-GB" altLang="en-GB" dirty="0">
                <a:latin typeface="Arial" charset="0"/>
                <a:cs typeface="msgothic" charset="0"/>
              </a:rPr>
              <a:t>”</a:t>
            </a:r>
            <a:r>
              <a:rPr lang="en-GB" dirty="0">
                <a:latin typeface="Arial" charset="0"/>
                <a:cs typeface="msgothic" charset="0"/>
              </a:rPr>
              <a:t> per time frame defines the SMWF of a motor and thus a measure for its motor activity. (Right) Force feed-backed trapping mode. The restoring force acting on the motor is clamped to a constant value F0 by moving the </a:t>
            </a:r>
            <a:r>
              <a:rPr lang="en-GB" dirty="0" err="1">
                <a:latin typeface="Arial" charset="0"/>
                <a:cs typeface="msgothic" charset="0"/>
              </a:rPr>
              <a:t>piezo</a:t>
            </a:r>
            <a:r>
              <a:rPr lang="en-GB" dirty="0">
                <a:latin typeface="Arial" charset="0"/>
                <a:cs typeface="msgothic" charset="0"/>
              </a:rPr>
              <a:t> stage in the opposite direction to the motor</a:t>
            </a:r>
            <a:r>
              <a:rPr lang="en-GB" altLang="en-GB" dirty="0">
                <a:latin typeface="Arial" charset="0"/>
                <a:cs typeface="msgothic" charset="0"/>
              </a:rPr>
              <a:t>’</a:t>
            </a:r>
            <a:r>
              <a:rPr lang="en-GB" dirty="0">
                <a:latin typeface="Arial" charset="0"/>
                <a:cs typeface="msgothic" charset="0"/>
              </a:rPr>
              <a:t>s movement. Contrary to the stationary modus, the </a:t>
            </a:r>
            <a:r>
              <a:rPr lang="en-GB" dirty="0" err="1">
                <a:latin typeface="Arial" charset="0"/>
                <a:cs typeface="msgothic" charset="0"/>
              </a:rPr>
              <a:t>piezo</a:t>
            </a:r>
            <a:r>
              <a:rPr lang="en-GB" dirty="0">
                <a:latin typeface="Arial" charset="0"/>
                <a:cs typeface="msgothic" charset="0"/>
              </a:rPr>
              <a:t> signal (light blue) gives information about the run length (l) of a motor and allows resolving discrete steps (step size d, dwell time </a:t>
            </a:r>
            <a:r>
              <a:rPr lang="en-GB" dirty="0" err="1">
                <a:latin typeface="Arial" charset="0"/>
                <a:cs typeface="msgothic" charset="0"/>
              </a:rPr>
              <a:t>τ</a:t>
            </a:r>
            <a:r>
              <a:rPr lang="en-GB" dirty="0">
                <a:latin typeface="Arial" charset="0"/>
                <a:cs typeface="msgothic" charset="0"/>
              </a:rPr>
              <a:t>) at limiting ATP concentrations. (B) A single KLP11/KLP20 molecule can support bead movement. The fraction of moving beads at saturating ATP concentrations (2 mM) is plotted against the calculated number of KLP11/KLP20 molecules per bead and fit to models that require only one [solid line: f(x) = 1 - </a:t>
            </a:r>
            <a:r>
              <a:rPr lang="en-GB" dirty="0" err="1">
                <a:latin typeface="Arial" charset="0"/>
                <a:cs typeface="msgothic" charset="0"/>
              </a:rPr>
              <a:t>exp</a:t>
            </a:r>
            <a:r>
              <a:rPr lang="en-GB" dirty="0">
                <a:latin typeface="Arial" charset="0"/>
                <a:cs typeface="msgothic" charset="0"/>
              </a:rPr>
              <a:t>(-</a:t>
            </a:r>
            <a:r>
              <a:rPr lang="en-GB" dirty="0" err="1">
                <a:latin typeface="Arial" charset="0"/>
                <a:cs typeface="msgothic" charset="0"/>
              </a:rPr>
              <a:t>λ</a:t>
            </a:r>
            <a:r>
              <a:rPr lang="en-GB" dirty="0">
                <a:latin typeface="Arial" charset="0"/>
                <a:cs typeface="msgothic" charset="0"/>
              </a:rPr>
              <a:t> ∗ x)] or minimally two motors to move a bead [dashed line: f(x) = 1 - </a:t>
            </a:r>
            <a:r>
              <a:rPr lang="en-GB" dirty="0" err="1">
                <a:latin typeface="Arial" charset="0"/>
                <a:cs typeface="msgothic" charset="0"/>
              </a:rPr>
              <a:t>exp</a:t>
            </a:r>
            <a:r>
              <a:rPr lang="en-GB" dirty="0">
                <a:latin typeface="Arial" charset="0"/>
                <a:cs typeface="msgothic" charset="0"/>
              </a:rPr>
              <a:t>(-</a:t>
            </a:r>
            <a:r>
              <a:rPr lang="en-GB" dirty="0" err="1">
                <a:latin typeface="Arial" charset="0"/>
                <a:cs typeface="msgothic" charset="0"/>
              </a:rPr>
              <a:t>λ</a:t>
            </a:r>
            <a:r>
              <a:rPr lang="en-GB" dirty="0">
                <a:latin typeface="Arial" charset="0"/>
                <a:cs typeface="msgothic" charset="0"/>
              </a:rPr>
              <a:t> ∗ x) - </a:t>
            </a:r>
            <a:r>
              <a:rPr lang="en-GB" dirty="0" err="1">
                <a:latin typeface="Arial" charset="0"/>
                <a:cs typeface="msgothic" charset="0"/>
              </a:rPr>
              <a:t>λ</a:t>
            </a:r>
            <a:r>
              <a:rPr lang="en-GB" dirty="0">
                <a:latin typeface="Arial" charset="0"/>
                <a:cs typeface="msgothic" charset="0"/>
              </a:rPr>
              <a:t> ∗ x ∗ </a:t>
            </a:r>
            <a:r>
              <a:rPr lang="en-GB" dirty="0" err="1">
                <a:latin typeface="Arial" charset="0"/>
                <a:cs typeface="msgothic" charset="0"/>
              </a:rPr>
              <a:t>exp</a:t>
            </a:r>
            <a:r>
              <a:rPr lang="en-GB" dirty="0">
                <a:latin typeface="Arial" charset="0"/>
                <a:cs typeface="msgothic" charset="0"/>
              </a:rPr>
              <a:t>(-</a:t>
            </a:r>
            <a:r>
              <a:rPr lang="en-GB" dirty="0" err="1">
                <a:latin typeface="Arial" charset="0"/>
                <a:cs typeface="msgothic" charset="0"/>
              </a:rPr>
              <a:t>λ</a:t>
            </a:r>
            <a:r>
              <a:rPr lang="en-GB" dirty="0">
                <a:latin typeface="Arial" charset="0"/>
                <a:cs typeface="msgothic" charset="0"/>
              </a:rPr>
              <a:t> ∗ x)]. (C) Resolving individual steps of a single KLP11/KLP20 molecule at </a:t>
            </a:r>
            <a:r>
              <a:rPr lang="en-GB" dirty="0" err="1">
                <a:latin typeface="Arial" charset="0"/>
                <a:cs typeface="msgothic" charset="0"/>
              </a:rPr>
              <a:t>subsaturating</a:t>
            </a:r>
            <a:r>
              <a:rPr lang="en-GB" dirty="0">
                <a:latin typeface="Arial" charset="0"/>
                <a:cs typeface="msgothic" charset="0"/>
              </a:rPr>
              <a:t> ATP (5 </a:t>
            </a:r>
            <a:r>
              <a:rPr lang="en-GB" dirty="0" err="1">
                <a:latin typeface="Arial" charset="0"/>
                <a:cs typeface="msgothic" charset="0"/>
              </a:rPr>
              <a:t>μM</a:t>
            </a:r>
            <a:r>
              <a:rPr lang="en-GB" dirty="0">
                <a:latin typeface="Arial" charset="0"/>
                <a:cs typeface="msgothic" charset="0"/>
              </a:rPr>
              <a:t>) under constant backward load (1.4 pN). Raw data: light </a:t>
            </a:r>
            <a:r>
              <a:rPr lang="en-GB" dirty="0" err="1">
                <a:latin typeface="Arial" charset="0"/>
                <a:cs typeface="msgothic" charset="0"/>
              </a:rPr>
              <a:t>gray</a:t>
            </a:r>
            <a:r>
              <a:rPr lang="en-GB" dirty="0">
                <a:latin typeface="Arial" charset="0"/>
                <a:cs typeface="msgothic" charset="0"/>
              </a:rPr>
              <a:t>, box-filtered data: dark </a:t>
            </a:r>
            <a:r>
              <a:rPr lang="en-GB" dirty="0" err="1">
                <a:latin typeface="Arial" charset="0"/>
                <a:cs typeface="msgothic" charset="0"/>
              </a:rPr>
              <a:t>gray</a:t>
            </a:r>
            <a:r>
              <a:rPr lang="en-GB" dirty="0">
                <a:latin typeface="Arial" charset="0"/>
                <a:cs typeface="msgothic" charset="0"/>
              </a:rPr>
              <a:t>. An automated step finder identified the step sizes (red numbers) of individual steps of a single KLP11/KLP20 molecule (black line). (Inset) histogram of step sizes. The Gaussian fit reveals a step size of (8.23 ± 0.16) nm (mean ± SEM) (N = 239). (D) Mutations in the tail domain of KLP11/KLP20 increase the frequency with which a single motor initiates a processive run.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406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The KLP11/KLP20 heterodimer is an autoinhibited and processive molecular motor. (A) Schematics of the experimental setup. (Left) Stationary trapping of a polystyrene bead (blue) that is decorated with motor proteins in a focused laser beam (yellow). The optical trap exerts a force on the bead that can be approximated by Hooke</a:t>
            </a:r>
            <a:r>
              <a:rPr lang="en-GB" altLang="en-GB">
                <a:latin typeface="Arial" charset="0"/>
                <a:cs typeface="msgothic" charset="0"/>
              </a:rPr>
              <a:t>’</a:t>
            </a:r>
            <a:r>
              <a:rPr lang="en-GB">
                <a:latin typeface="Arial" charset="0"/>
                <a:cs typeface="msgothic" charset="0"/>
              </a:rPr>
              <a:t>s Law (F = kcx), where kc is the spring constant of the laser trap and x is the displacement of the bead. The red curve illustrates </a:t>
            </a:r>
            <a:r>
              <a:rPr lang="en-GB" altLang="en-GB">
                <a:latin typeface="Arial" charset="0"/>
                <a:cs typeface="msgothic" charset="0"/>
              </a:rPr>
              <a:t>“</a:t>
            </a:r>
            <a:r>
              <a:rPr lang="en-GB">
                <a:latin typeface="Arial" charset="0"/>
                <a:cs typeface="msgothic" charset="0"/>
              </a:rPr>
              <a:t>walking events</a:t>
            </a:r>
            <a:r>
              <a:rPr lang="en-GB" altLang="en-GB">
                <a:latin typeface="Arial" charset="0"/>
                <a:cs typeface="msgothic" charset="0"/>
              </a:rPr>
              <a:t>”</a:t>
            </a:r>
            <a:r>
              <a:rPr lang="en-GB">
                <a:latin typeface="Arial" charset="0"/>
                <a:cs typeface="msgothic" charset="0"/>
              </a:rPr>
              <a:t> displayed by a single motor attached to a trapped bead. The number of such </a:t>
            </a:r>
            <a:r>
              <a:rPr lang="en-GB" altLang="en-GB">
                <a:latin typeface="Arial" charset="0"/>
                <a:cs typeface="msgothic" charset="0"/>
              </a:rPr>
              <a:t>“</a:t>
            </a:r>
            <a:r>
              <a:rPr lang="en-GB">
                <a:latin typeface="Arial" charset="0"/>
                <a:cs typeface="msgothic" charset="0"/>
              </a:rPr>
              <a:t>walks</a:t>
            </a:r>
            <a:r>
              <a:rPr lang="en-GB" altLang="en-GB">
                <a:latin typeface="Arial" charset="0"/>
                <a:cs typeface="msgothic" charset="0"/>
              </a:rPr>
              <a:t>”</a:t>
            </a:r>
            <a:r>
              <a:rPr lang="en-GB">
                <a:latin typeface="Arial" charset="0"/>
                <a:cs typeface="msgothic" charset="0"/>
              </a:rPr>
              <a:t> per time frame defines the SMWF of a motor and thus a measure for its motor activity. (Right) Force feed-backed trapping mode. The restoring force acting on the motor is clamped to a constant value F0 by moving the piezo stage in the opposite direction to the motor</a:t>
            </a:r>
            <a:r>
              <a:rPr lang="en-GB" altLang="en-GB">
                <a:latin typeface="Arial" charset="0"/>
                <a:cs typeface="msgothic" charset="0"/>
              </a:rPr>
              <a:t>’</a:t>
            </a:r>
            <a:r>
              <a:rPr lang="en-GB">
                <a:latin typeface="Arial" charset="0"/>
                <a:cs typeface="msgothic" charset="0"/>
              </a:rPr>
              <a:t>s movement. Contrary to the stationary modus, the piezo signal (light blue) gives information about the run length (l) of a motor and allows resolving discrete steps (step size d, dwell time τ) at limiting ATP concentrations. (B) A single KLP11/KLP20 molecule can support bead movement. The fraction of moving beads at saturating ATP concentrations (2 mM) is plotted against the calculated number of KLP11/KLP20 molecules per bead and fit to models that require only one [solid line: f(x) = 1 - exp(-λ ∗ x)] or minimally two motors to move a bead [dashed line: f(x) = 1 - exp(-λ ∗ x) - λ ∗ x ∗ exp(-λ ∗ x)]. (C) Resolving individual steps of a single KLP11/KLP20 molecule at subsaturating ATP (5 μM) under constant backward load (1.4 pN). Raw data: light gray, box-filtered data: dark gray. An automated step finder identified the step sizes (red numbers) of individual steps of a single KLP11/KLP20 molecule (black line). (Inset) histogram of step sizes. The Gaussian fit reveals a step size of (8.23 ± 0.16) nm (mean ± SEM) (N = 239). (D) Mutations in the tail domain of KLP11/KLP20 increase the frequency with which a single motor initiates a processive run.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406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>
                <a:latin typeface="Arial" charset="0"/>
                <a:cs typeface="msgothic" charset="0"/>
              </a:rPr>
              <a:t>The KLP11/KLP20 heterodimer is an autoinhibited and processive molecular motor. (A) Schematics of the experimental setup. (Left) Stationary trapping of a polystyrene bead (blue) that is decorated with motor proteins in a focused laser beam (yellow). The optical trap exerts a force on the bead that can be approximated by Hooke</a:t>
            </a:r>
            <a:r>
              <a:rPr lang="en-GB" altLang="en-GB" dirty="0">
                <a:latin typeface="Arial" charset="0"/>
                <a:cs typeface="msgothic" charset="0"/>
              </a:rPr>
              <a:t>’</a:t>
            </a:r>
            <a:r>
              <a:rPr lang="en-GB" dirty="0">
                <a:latin typeface="Arial" charset="0"/>
                <a:cs typeface="msgothic" charset="0"/>
              </a:rPr>
              <a:t>s Law (F = </a:t>
            </a:r>
            <a:r>
              <a:rPr lang="en-GB" dirty="0" err="1">
                <a:latin typeface="Arial" charset="0"/>
                <a:cs typeface="msgothic" charset="0"/>
              </a:rPr>
              <a:t>kcx</a:t>
            </a:r>
            <a:r>
              <a:rPr lang="en-GB" dirty="0">
                <a:latin typeface="Arial" charset="0"/>
                <a:cs typeface="msgothic" charset="0"/>
              </a:rPr>
              <a:t>), where </a:t>
            </a:r>
            <a:r>
              <a:rPr lang="en-GB" dirty="0" err="1">
                <a:latin typeface="Arial" charset="0"/>
                <a:cs typeface="msgothic" charset="0"/>
              </a:rPr>
              <a:t>kc</a:t>
            </a:r>
            <a:r>
              <a:rPr lang="en-GB" dirty="0">
                <a:latin typeface="Arial" charset="0"/>
                <a:cs typeface="msgothic" charset="0"/>
              </a:rPr>
              <a:t> is the spring constant of the laser trap and x is the displacement of the bead. The red curve illustrates </a:t>
            </a:r>
            <a:r>
              <a:rPr lang="en-GB" altLang="en-GB" dirty="0">
                <a:latin typeface="Arial" charset="0"/>
                <a:cs typeface="msgothic" charset="0"/>
              </a:rPr>
              <a:t>“</a:t>
            </a:r>
            <a:r>
              <a:rPr lang="en-GB" dirty="0">
                <a:latin typeface="Arial" charset="0"/>
                <a:cs typeface="msgothic" charset="0"/>
              </a:rPr>
              <a:t>walking events</a:t>
            </a:r>
            <a:r>
              <a:rPr lang="en-GB" altLang="en-GB" dirty="0">
                <a:latin typeface="Arial" charset="0"/>
                <a:cs typeface="msgothic" charset="0"/>
              </a:rPr>
              <a:t>”</a:t>
            </a:r>
            <a:r>
              <a:rPr lang="en-GB" dirty="0">
                <a:latin typeface="Arial" charset="0"/>
                <a:cs typeface="msgothic" charset="0"/>
              </a:rPr>
              <a:t> displayed by a single motor attached to a trapped bead. The number of such </a:t>
            </a:r>
            <a:r>
              <a:rPr lang="en-GB" altLang="en-GB" dirty="0">
                <a:latin typeface="Arial" charset="0"/>
                <a:cs typeface="msgothic" charset="0"/>
              </a:rPr>
              <a:t>“</a:t>
            </a:r>
            <a:r>
              <a:rPr lang="en-GB" dirty="0">
                <a:latin typeface="Arial" charset="0"/>
                <a:cs typeface="msgothic" charset="0"/>
              </a:rPr>
              <a:t>walks</a:t>
            </a:r>
            <a:r>
              <a:rPr lang="en-GB" altLang="en-GB" dirty="0">
                <a:latin typeface="Arial" charset="0"/>
                <a:cs typeface="msgothic" charset="0"/>
              </a:rPr>
              <a:t>”</a:t>
            </a:r>
            <a:r>
              <a:rPr lang="en-GB" dirty="0">
                <a:latin typeface="Arial" charset="0"/>
                <a:cs typeface="msgothic" charset="0"/>
              </a:rPr>
              <a:t> per time frame defines the SMWF of a motor and thus a measure for its motor activity. (Right) Force feed-backed trapping mode. The restoring force acting on the motor is clamped to a constant value F0 by moving the </a:t>
            </a:r>
            <a:r>
              <a:rPr lang="en-GB" dirty="0" err="1">
                <a:latin typeface="Arial" charset="0"/>
                <a:cs typeface="msgothic" charset="0"/>
              </a:rPr>
              <a:t>piezo</a:t>
            </a:r>
            <a:r>
              <a:rPr lang="en-GB" dirty="0">
                <a:latin typeface="Arial" charset="0"/>
                <a:cs typeface="msgothic" charset="0"/>
              </a:rPr>
              <a:t> stage in the opposite direction to the motor</a:t>
            </a:r>
            <a:r>
              <a:rPr lang="en-GB" altLang="en-GB" dirty="0">
                <a:latin typeface="Arial" charset="0"/>
                <a:cs typeface="msgothic" charset="0"/>
              </a:rPr>
              <a:t>’</a:t>
            </a:r>
            <a:r>
              <a:rPr lang="en-GB" dirty="0">
                <a:latin typeface="Arial" charset="0"/>
                <a:cs typeface="msgothic" charset="0"/>
              </a:rPr>
              <a:t>s movement. Contrary to the stationary modus, the </a:t>
            </a:r>
            <a:r>
              <a:rPr lang="en-GB" dirty="0" err="1">
                <a:latin typeface="Arial" charset="0"/>
                <a:cs typeface="msgothic" charset="0"/>
              </a:rPr>
              <a:t>piezo</a:t>
            </a:r>
            <a:r>
              <a:rPr lang="en-GB" dirty="0">
                <a:latin typeface="Arial" charset="0"/>
                <a:cs typeface="msgothic" charset="0"/>
              </a:rPr>
              <a:t> signal (light blue) gives information about the run length (l) of a motor and allows resolving discrete steps (step size d, dwell time </a:t>
            </a:r>
            <a:r>
              <a:rPr lang="en-GB" dirty="0" err="1">
                <a:latin typeface="Arial" charset="0"/>
                <a:cs typeface="msgothic" charset="0"/>
              </a:rPr>
              <a:t>τ</a:t>
            </a:r>
            <a:r>
              <a:rPr lang="en-GB" dirty="0">
                <a:latin typeface="Arial" charset="0"/>
                <a:cs typeface="msgothic" charset="0"/>
              </a:rPr>
              <a:t>) at limiting ATP concentrations. (B) A single KLP11/KLP20 molecule can support bead movement. The fraction of moving beads at saturating ATP concentrations (2 mM) is plotted against the calculated number of KLP11/KLP20 molecules per bead and fit to models that require only one [solid line: f(x) = 1 - </a:t>
            </a:r>
            <a:r>
              <a:rPr lang="en-GB" dirty="0" err="1">
                <a:latin typeface="Arial" charset="0"/>
                <a:cs typeface="msgothic" charset="0"/>
              </a:rPr>
              <a:t>exp</a:t>
            </a:r>
            <a:r>
              <a:rPr lang="en-GB" dirty="0">
                <a:latin typeface="Arial" charset="0"/>
                <a:cs typeface="msgothic" charset="0"/>
              </a:rPr>
              <a:t>(-</a:t>
            </a:r>
            <a:r>
              <a:rPr lang="en-GB" dirty="0" err="1">
                <a:latin typeface="Arial" charset="0"/>
                <a:cs typeface="msgothic" charset="0"/>
              </a:rPr>
              <a:t>λ</a:t>
            </a:r>
            <a:r>
              <a:rPr lang="en-GB" dirty="0">
                <a:latin typeface="Arial" charset="0"/>
                <a:cs typeface="msgothic" charset="0"/>
              </a:rPr>
              <a:t> ∗ x)] or minimally two motors to move a bead [dashed line: f(x) = 1 - </a:t>
            </a:r>
            <a:r>
              <a:rPr lang="en-GB" dirty="0" err="1">
                <a:latin typeface="Arial" charset="0"/>
                <a:cs typeface="msgothic" charset="0"/>
              </a:rPr>
              <a:t>exp</a:t>
            </a:r>
            <a:r>
              <a:rPr lang="en-GB" dirty="0">
                <a:latin typeface="Arial" charset="0"/>
                <a:cs typeface="msgothic" charset="0"/>
              </a:rPr>
              <a:t>(-</a:t>
            </a:r>
            <a:r>
              <a:rPr lang="en-GB" dirty="0" err="1">
                <a:latin typeface="Arial" charset="0"/>
                <a:cs typeface="msgothic" charset="0"/>
              </a:rPr>
              <a:t>λ</a:t>
            </a:r>
            <a:r>
              <a:rPr lang="en-GB" dirty="0">
                <a:latin typeface="Arial" charset="0"/>
                <a:cs typeface="msgothic" charset="0"/>
              </a:rPr>
              <a:t> ∗ x) - </a:t>
            </a:r>
            <a:r>
              <a:rPr lang="en-GB" dirty="0" err="1">
                <a:latin typeface="Arial" charset="0"/>
                <a:cs typeface="msgothic" charset="0"/>
              </a:rPr>
              <a:t>λ</a:t>
            </a:r>
            <a:r>
              <a:rPr lang="en-GB" dirty="0">
                <a:latin typeface="Arial" charset="0"/>
                <a:cs typeface="msgothic" charset="0"/>
              </a:rPr>
              <a:t> ∗ x ∗ </a:t>
            </a:r>
            <a:r>
              <a:rPr lang="en-GB" dirty="0" err="1">
                <a:latin typeface="Arial" charset="0"/>
                <a:cs typeface="msgothic" charset="0"/>
              </a:rPr>
              <a:t>exp</a:t>
            </a:r>
            <a:r>
              <a:rPr lang="en-GB" dirty="0">
                <a:latin typeface="Arial" charset="0"/>
                <a:cs typeface="msgothic" charset="0"/>
              </a:rPr>
              <a:t>(-</a:t>
            </a:r>
            <a:r>
              <a:rPr lang="en-GB" dirty="0" err="1">
                <a:latin typeface="Arial" charset="0"/>
                <a:cs typeface="msgothic" charset="0"/>
              </a:rPr>
              <a:t>λ</a:t>
            </a:r>
            <a:r>
              <a:rPr lang="en-GB" dirty="0">
                <a:latin typeface="Arial" charset="0"/>
                <a:cs typeface="msgothic" charset="0"/>
              </a:rPr>
              <a:t> ∗ x)]. (C) Resolving individual steps of a single KLP11/KLP20 molecule at </a:t>
            </a:r>
            <a:r>
              <a:rPr lang="en-GB" dirty="0" err="1">
                <a:latin typeface="Arial" charset="0"/>
                <a:cs typeface="msgothic" charset="0"/>
              </a:rPr>
              <a:t>subsaturating</a:t>
            </a:r>
            <a:r>
              <a:rPr lang="en-GB" dirty="0">
                <a:latin typeface="Arial" charset="0"/>
                <a:cs typeface="msgothic" charset="0"/>
              </a:rPr>
              <a:t> ATP (5 </a:t>
            </a:r>
            <a:r>
              <a:rPr lang="en-GB" dirty="0" err="1">
                <a:latin typeface="Arial" charset="0"/>
                <a:cs typeface="msgothic" charset="0"/>
              </a:rPr>
              <a:t>μM</a:t>
            </a:r>
            <a:r>
              <a:rPr lang="en-GB" dirty="0">
                <a:latin typeface="Arial" charset="0"/>
                <a:cs typeface="msgothic" charset="0"/>
              </a:rPr>
              <a:t>) under constant backward load (1.4 pN). Raw data: light </a:t>
            </a:r>
            <a:r>
              <a:rPr lang="en-GB" dirty="0" err="1">
                <a:latin typeface="Arial" charset="0"/>
                <a:cs typeface="msgothic" charset="0"/>
              </a:rPr>
              <a:t>gray</a:t>
            </a:r>
            <a:r>
              <a:rPr lang="en-GB" dirty="0">
                <a:latin typeface="Arial" charset="0"/>
                <a:cs typeface="msgothic" charset="0"/>
              </a:rPr>
              <a:t>, box-filtered data: dark </a:t>
            </a:r>
            <a:r>
              <a:rPr lang="en-GB" dirty="0" err="1">
                <a:latin typeface="Arial" charset="0"/>
                <a:cs typeface="msgothic" charset="0"/>
              </a:rPr>
              <a:t>gray</a:t>
            </a:r>
            <a:r>
              <a:rPr lang="en-GB" dirty="0">
                <a:latin typeface="Arial" charset="0"/>
                <a:cs typeface="msgothic" charset="0"/>
              </a:rPr>
              <a:t>. An automated step finder identified the step sizes (red numbers) of individual steps of a single KLP11/KLP20 molecule (black line). (Inset) histogram of step sizes. The Gaussian fit reveals a step size of (8.23 ± 0.16) nm (mean ± SEM) (N = 239). (D) Mutations in the tail domain of KLP11/KLP20 increase the frequency with which a single motor initiates a processive run.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406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 smtClean="0">
                <a:latin typeface="Arial" charset="0"/>
                <a:cs typeface="msgothic" charset="0"/>
              </a:rPr>
              <a:t>(</a:t>
            </a:r>
            <a:r>
              <a:rPr lang="en-GB" dirty="0">
                <a:latin typeface="Arial" charset="0"/>
                <a:cs typeface="msgothic" charset="0"/>
              </a:rPr>
              <a:t>D) Mutations in the tail domain of KLP11/KLP20 increase the frequency with which a single motor initiates a processive run</a:t>
            </a:r>
            <a:r>
              <a:rPr lang="en-GB" dirty="0" smtClean="0">
                <a:latin typeface="Arial" charset="0"/>
                <a:cs typeface="msgothic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endParaRPr lang="en-GB" dirty="0" smtClean="0">
              <a:latin typeface="Arial" charset="0"/>
              <a:cs typeface="msgothic" charset="0"/>
            </a:endParaRPr>
          </a:p>
          <a:p>
            <a:r>
              <a:rPr lang="en-US" sz="1200" b="1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Myosin-V</a:t>
            </a:r>
            <a:endParaRPr lang="en-US" sz="1200" b="0" kern="12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forward motion of many molecular motors has already been extensively studied. In our experiments we investigated the motion of Myosin-V under both high backward and forward loads. We find a pronounced asymmetry in the response of Myosin-V to high backward and forward forces. High backward loads can induce processive backward stepping independent of ATP hydrolysis. In contrast forward forces can not induce ATP-independent forward steps. [3]</a:t>
            </a:r>
            <a:endParaRPr lang="en-GB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/>
              <a:t>If you look at the expression for the power spectrum, amplitude at low frequency (basically the part which is flat in frequency) is 4*kT*gamma/k^2.  (The alpha term is if you measure the power spectrum in V (volts): assume everything is converted into position (in nm), then you don</a:t>
            </a:r>
            <a:r>
              <a:rPr lang="ja-JP" altLang="en-US" sz="1100"/>
              <a:t>’</a:t>
            </a:r>
            <a:r>
              <a:rPr lang="en-US" altLang="ja-JP" sz="1100"/>
              <a:t>t need the alpha^2.) </a:t>
            </a:r>
          </a:p>
          <a:p>
            <a:pPr eaLnBrk="1" hangingPunct="1"/>
            <a:r>
              <a:rPr lang="en-US" sz="1100"/>
              <a:t> </a:t>
            </a:r>
          </a:p>
          <a:p>
            <a:pPr eaLnBrk="1" hangingPunct="1"/>
            <a:r>
              <a:rPr lang="en-US" sz="1100"/>
              <a:t>To get the position noise, you need to integrate the power spectrum over frequency. If the bandwidth BW is smaller than the corner frequency, then it</a:t>
            </a:r>
            <a:r>
              <a:rPr lang="ja-JP" altLang="en-US" sz="1100"/>
              <a:t>’</a:t>
            </a:r>
            <a:r>
              <a:rPr lang="en-US" altLang="ja-JP" sz="1100"/>
              <a:t>s a simple integration, because the power spectrum is constant, with amplitude 4*kT*gamma/k^2.</a:t>
            </a:r>
          </a:p>
          <a:p>
            <a:pPr eaLnBrk="1" hangingPunct="1"/>
            <a:r>
              <a:rPr lang="en-US" sz="1100"/>
              <a:t> </a:t>
            </a:r>
          </a:p>
          <a:p>
            <a:pPr eaLnBrk="1" hangingPunct="1"/>
            <a:r>
              <a:rPr lang="en-US" sz="1100"/>
              <a:t>So, the noise over bandwidth BW is 4*kT*gamma*BW/k^2.</a:t>
            </a:r>
          </a:p>
          <a:p>
            <a:pPr eaLnBrk="1" hangingPunct="1"/>
            <a:r>
              <a:rPr lang="en-US" sz="1100"/>
              <a:t> </a:t>
            </a:r>
          </a:p>
          <a:p>
            <a:pPr eaLnBrk="1" hangingPunct="1"/>
            <a:r>
              <a:rPr lang="en-US" sz="1100"/>
              <a:t>To get the rms noise in the bandwidth, you take the square root: sqrt(4*kT*gamma*BW)/k</a:t>
            </a:r>
          </a:p>
          <a:p>
            <a:pPr eaLnBrk="1" hangingPunct="1"/>
            <a:r>
              <a:rPr lang="en-US" sz="1100"/>
              <a:t> </a:t>
            </a:r>
          </a:p>
          <a:p>
            <a:pPr eaLnBrk="1" hangingPunct="1"/>
            <a:r>
              <a:rPr lang="en-US" sz="1100"/>
              <a:t>For a BW = 100 Hz, gamma = 1e-6, stiffness k = 0.1 you have: sqrt(4*4.14*1e6*100)/0.1 </a:t>
            </a:r>
          </a:p>
          <a:p>
            <a:pPr eaLnBrk="1" hangingPunct="1"/>
            <a:r>
              <a:rPr lang="en-US" sz="1100"/>
              <a:t>(all in units of pN, nm)</a:t>
            </a:r>
          </a:p>
          <a:p>
            <a:pPr eaLnBrk="1" hangingPunct="1"/>
            <a:r>
              <a:rPr lang="en-US" sz="1100"/>
              <a:t> </a:t>
            </a:r>
          </a:p>
          <a:p>
            <a:pPr eaLnBrk="1" hangingPunct="1"/>
            <a:endParaRPr lang="en-US" sz="110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8A8B4B-2F5E-9D47-87D5-F316427BBA01}" type="slidenum">
              <a:rPr lang="en-US" sz="1200">
                <a:latin typeface="Times" charset="0"/>
              </a:rPr>
              <a:pPr/>
              <a:t>14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CBC75-ADB1-E845-9EC1-2EE34A7F9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2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39797-DF5D-0E4C-801D-C592BC3FB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7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3F6F3-1907-A24A-89F7-2AB4261F9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4EE9C-EA1F-3B40-921A-F42F91633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5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8A56-5997-E749-8BA3-11C183A22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6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741E-96DD-F446-B2BB-89EFEC146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1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1E6A0-3756-4244-AB26-C5D0AD8B4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6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59A6-3DDE-DD49-9EB7-2C1E924CF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2C7C-E7F7-4548-973D-2D2D0CB52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6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5E9D9-F3CD-3D46-B8FC-ED16DFB74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904C7-7AB0-EE4A-8159-237DCB1BA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9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4FDF6CC4-0221-EB4E-9E6C-3683D7C9A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6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Times" charset="0"/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000" i="1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 i="1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676400" y="609600"/>
            <a:ext cx="5029200" cy="510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Quiz on X-rays.102014.Questio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b="18683"/>
          <a:stretch/>
        </p:blipFill>
        <p:spPr>
          <a:xfrm>
            <a:off x="1447800" y="609600"/>
            <a:ext cx="5299364" cy="51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0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FFFF00"/>
                </a:solidFill>
                <a:latin typeface="Arial" charset="0"/>
              </a:rPr>
              <a:t>Ensuring a single molecular motor</a:t>
            </a:r>
            <a:endParaRPr lang="en-GB" sz="32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0" r="54736"/>
          <a:stretch/>
        </p:blipFill>
        <p:spPr bwMode="auto">
          <a:xfrm>
            <a:off x="254835" y="1066800"/>
            <a:ext cx="492676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©2010 by National Academy of Sciences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0200" y="914400"/>
            <a:ext cx="365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cs typeface="msgothic" charset="0"/>
              </a:rPr>
              <a:t>(B) A single KLP11/KLP20 </a:t>
            </a:r>
            <a:r>
              <a:rPr lang="en-GB" sz="2000" dirty="0" smtClean="0">
                <a:solidFill>
                  <a:schemeClr val="bg1"/>
                </a:solidFill>
                <a:cs typeface="msgothic" charset="0"/>
              </a:rPr>
              <a:t>(kinesin) molecule </a:t>
            </a:r>
            <a:r>
              <a:rPr lang="en-GB" sz="2000" dirty="0">
                <a:solidFill>
                  <a:schemeClr val="bg1"/>
                </a:solidFill>
                <a:cs typeface="msgothic" charset="0"/>
              </a:rPr>
              <a:t>can support bead movement. The fraction of moving beads at saturating ATP concentrations (2 mM) is plotted against the calculated number of KLP11/KLP20 molecules per bead and fit to models that require only one [solid line: f(x) = 1 - </a:t>
            </a:r>
            <a:r>
              <a:rPr lang="en-GB" sz="2000" dirty="0" err="1">
                <a:solidFill>
                  <a:schemeClr val="bg1"/>
                </a:solidFill>
                <a:cs typeface="msgothic" charset="0"/>
              </a:rPr>
              <a:t>exp</a:t>
            </a:r>
            <a:r>
              <a:rPr lang="en-GB" sz="2000" dirty="0">
                <a:solidFill>
                  <a:schemeClr val="bg1"/>
                </a:solidFill>
                <a:cs typeface="msgothic" charset="0"/>
              </a:rPr>
              <a:t>(-</a:t>
            </a:r>
            <a:r>
              <a:rPr lang="en-GB" sz="2000" dirty="0" err="1">
                <a:solidFill>
                  <a:schemeClr val="bg1"/>
                </a:solidFill>
                <a:cs typeface="msgothic" charset="0"/>
              </a:rPr>
              <a:t>λ</a:t>
            </a:r>
            <a:r>
              <a:rPr lang="en-GB" sz="2000" dirty="0">
                <a:solidFill>
                  <a:schemeClr val="bg1"/>
                </a:solidFill>
                <a:cs typeface="msgothic" charset="0"/>
              </a:rPr>
              <a:t> ∗ x)] or minimally two motors to move a bead [dashed line: f(x) = 1 - </a:t>
            </a:r>
            <a:r>
              <a:rPr lang="en-GB" sz="2000" dirty="0" err="1">
                <a:solidFill>
                  <a:schemeClr val="bg1"/>
                </a:solidFill>
                <a:cs typeface="msgothic" charset="0"/>
              </a:rPr>
              <a:t>exp</a:t>
            </a:r>
            <a:r>
              <a:rPr lang="en-GB" sz="2000" dirty="0">
                <a:solidFill>
                  <a:schemeClr val="bg1"/>
                </a:solidFill>
                <a:cs typeface="msgothic" charset="0"/>
              </a:rPr>
              <a:t>(-</a:t>
            </a:r>
            <a:r>
              <a:rPr lang="en-GB" sz="2000" dirty="0" err="1">
                <a:solidFill>
                  <a:schemeClr val="bg1"/>
                </a:solidFill>
                <a:cs typeface="msgothic" charset="0"/>
              </a:rPr>
              <a:t>λ</a:t>
            </a:r>
            <a:r>
              <a:rPr lang="en-GB" sz="2000" dirty="0">
                <a:solidFill>
                  <a:schemeClr val="bg1"/>
                </a:solidFill>
                <a:cs typeface="msgothic" charset="0"/>
              </a:rPr>
              <a:t> ∗ x) - </a:t>
            </a:r>
            <a:r>
              <a:rPr lang="en-GB" sz="2000" dirty="0" err="1">
                <a:solidFill>
                  <a:schemeClr val="bg1"/>
                </a:solidFill>
                <a:cs typeface="msgothic" charset="0"/>
              </a:rPr>
              <a:t>λ</a:t>
            </a:r>
            <a:r>
              <a:rPr lang="en-GB" sz="2000" dirty="0">
                <a:solidFill>
                  <a:schemeClr val="bg1"/>
                </a:solidFill>
                <a:cs typeface="msgothic" charset="0"/>
              </a:rPr>
              <a:t> ∗ x ∗ </a:t>
            </a:r>
            <a:r>
              <a:rPr lang="en-GB" sz="2000" dirty="0" err="1">
                <a:solidFill>
                  <a:schemeClr val="bg1"/>
                </a:solidFill>
                <a:cs typeface="msgothic" charset="0"/>
              </a:rPr>
              <a:t>exp</a:t>
            </a:r>
            <a:r>
              <a:rPr lang="en-GB" sz="2000" dirty="0">
                <a:solidFill>
                  <a:schemeClr val="bg1"/>
                </a:solidFill>
                <a:cs typeface="msgothic" charset="0"/>
              </a:rPr>
              <a:t>(-</a:t>
            </a:r>
            <a:r>
              <a:rPr lang="en-GB" sz="2000" dirty="0" err="1">
                <a:solidFill>
                  <a:schemeClr val="bg1"/>
                </a:solidFill>
                <a:cs typeface="msgothic" charset="0"/>
              </a:rPr>
              <a:t>λ</a:t>
            </a:r>
            <a:r>
              <a:rPr lang="en-GB" sz="2000" dirty="0">
                <a:solidFill>
                  <a:schemeClr val="bg1"/>
                </a:solidFill>
                <a:cs typeface="msgothic" charset="0"/>
              </a:rPr>
              <a:t> ∗ x)].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480" y="4775200"/>
            <a:ext cx="261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 for homework!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4343400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Brunnbauer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 M et al. PNAS 2010;107:10460-10465</a:t>
            </a:r>
          </a:p>
        </p:txBody>
      </p:sp>
    </p:spTree>
    <p:extLst>
      <p:ext uri="{BB962C8B-B14F-4D97-AF65-F5344CB8AC3E}">
        <p14:creationId xmlns:p14="http://schemas.microsoft.com/office/powerpoint/2010/main" val="27054451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7" b="44462"/>
          <a:stretch/>
        </p:blipFill>
        <p:spPr bwMode="auto">
          <a:xfrm>
            <a:off x="1447800" y="1676400"/>
            <a:ext cx="5638800" cy="389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©2010 by National Academy of Sciences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FFFF00"/>
                </a:solidFill>
                <a:latin typeface="Arial" charset="0"/>
              </a:rPr>
              <a:t>Seeing a single molecular motor</a:t>
            </a:r>
            <a:endParaRPr lang="en-GB" sz="32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990600"/>
            <a:ext cx="4860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Kinesin walks with 8 nm step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18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5" t="56412"/>
          <a:stretch/>
        </p:blipFill>
        <p:spPr bwMode="auto">
          <a:xfrm>
            <a:off x="4267200" y="990600"/>
            <a:ext cx="4577310" cy="251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225760" y="3581400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 dirty="0" err="1">
                <a:solidFill>
                  <a:srgbClr val="FFFFFF"/>
                </a:solidFill>
                <a:latin typeface="Arial" charset="0"/>
              </a:rPr>
              <a:t>Brunnbauer</a:t>
            </a:r>
            <a:r>
              <a:rPr lang="en-GB" sz="1100" b="1" dirty="0">
                <a:solidFill>
                  <a:srgbClr val="FFFFFF"/>
                </a:solidFill>
                <a:latin typeface="Arial" charset="0"/>
              </a:rPr>
              <a:t> M et al. PNAS 2010;107:10460-10465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©2010 by National Academy of Sciences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9906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Can study mutations.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(Mutations in tail domain increase frequency of processive runs.)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971800"/>
            <a:ext cx="3810000" cy="299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32" y="5943600"/>
            <a:ext cx="387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http://</a:t>
            </a:r>
            <a:r>
              <a:rPr lang="en-US" sz="1200" dirty="0" err="1" smtClean="0">
                <a:solidFill>
                  <a:srgbClr val="FFFFFF"/>
                </a:solidFill>
              </a:rPr>
              <a:t>bio.ph.tum.de</a:t>
            </a:r>
            <a:r>
              <a:rPr lang="en-US" sz="1200" dirty="0" smtClean="0">
                <a:solidFill>
                  <a:srgbClr val="FFFFFF"/>
                </a:solidFill>
              </a:rPr>
              <a:t>/home/e22-prof-dr-rief/research/molecular-</a:t>
            </a:r>
            <a:r>
              <a:rPr lang="en-US" sz="1200" dirty="0" err="1" smtClean="0">
                <a:solidFill>
                  <a:srgbClr val="FFFFFF"/>
                </a:solidFill>
              </a:rPr>
              <a:t>motors.html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41148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Myosin V under large backward (induce processive motion) and forward loads (cannot induce ATP-independent forward steps.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57200"/>
            <a:ext cx="74809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Can Study mutations, directionality…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531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649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Can study non-processive motors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7676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With processive motors, multiple steps are no problem.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829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With non-processive motors, multiple steps are a problem.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616" y="5257800"/>
            <a:ext cx="8116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Nail down non-processive motors so when releases,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m</a:t>
            </a:r>
            <a:r>
              <a:rPr lang="en-US" dirty="0" smtClean="0">
                <a:solidFill>
                  <a:srgbClr val="FFFFFF"/>
                </a:solidFill>
              </a:rPr>
              <a:t>otor doesn’t float away, e.g. Myosin II (95% of time free). 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" y="2190690"/>
            <a:ext cx="8229600" cy="3041383"/>
            <a:chOff x="609600" y="2190690"/>
            <a:chExt cx="8229600" cy="3041383"/>
          </a:xfrm>
        </p:grpSpPr>
        <p:pic>
          <p:nvPicPr>
            <p:cNvPr id="6" name="Picture 5" descr="IMG_0018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75" r="10996" b="27266"/>
            <a:stretch/>
          </p:blipFill>
          <p:spPr>
            <a:xfrm flipH="1" flipV="1">
              <a:off x="609600" y="2286000"/>
              <a:ext cx="8138535" cy="29460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74039" y="2190690"/>
              <a:ext cx="38651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JA Spudich, Single Molecule Techniques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114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noise in position using </a:t>
            </a:r>
            <a:r>
              <a:rPr lang="en-US" dirty="0" err="1">
                <a:solidFill>
                  <a:schemeClr val="bg1"/>
                </a:solidFill>
              </a:rPr>
              <a:t>equipartition</a:t>
            </a:r>
            <a:r>
              <a:rPr lang="en-US" dirty="0">
                <a:solidFill>
                  <a:schemeClr val="bg1"/>
                </a:solidFill>
              </a:rPr>
              <a:t> theorem </a:t>
            </a:r>
            <a:endParaRPr lang="en-US" dirty="0">
              <a:solidFill>
                <a:schemeClr val="bg1"/>
              </a:solidFill>
              <a:sym typeface="Wingdings" charset="0"/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sym typeface="Wingdings" charset="0"/>
              </a:rPr>
              <a:t>[F</a:t>
            </a:r>
            <a:r>
              <a:rPr lang="en-US" sz="2200" dirty="0" smtClean="0">
                <a:solidFill>
                  <a:schemeClr val="bg1"/>
                </a:solidFill>
              </a:rPr>
              <a:t>or </a:t>
            </a:r>
            <a:r>
              <a:rPr lang="en-US" sz="2200" dirty="0">
                <a:solidFill>
                  <a:schemeClr val="bg1"/>
                </a:solidFill>
              </a:rPr>
              <a:t>a typical value of stiffness (k) = 0.1 pN/nm</a:t>
            </a:r>
            <a:r>
              <a:rPr lang="en-US" sz="2200" dirty="0" smtClean="0">
                <a:solidFill>
                  <a:schemeClr val="bg1"/>
                </a:solidFill>
              </a:rPr>
              <a:t>.]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38200" y="22098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&lt;x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&gt;</a:t>
            </a:r>
            <a:r>
              <a:rPr lang="en-US" baseline="30000" dirty="0">
                <a:solidFill>
                  <a:schemeClr val="bg1"/>
                </a:solidFill>
              </a:rPr>
              <a:t>1/2</a:t>
            </a:r>
            <a:r>
              <a:rPr lang="en-US" dirty="0">
                <a:solidFill>
                  <a:schemeClr val="bg1"/>
                </a:solidFill>
              </a:rPr>
              <a:t> = (k</a:t>
            </a:r>
            <a:r>
              <a:rPr lang="en-US" baseline="-25000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T/k)</a:t>
            </a:r>
            <a:r>
              <a:rPr lang="en-US" baseline="30000" dirty="0">
                <a:solidFill>
                  <a:schemeClr val="bg1"/>
                </a:solidFill>
              </a:rPr>
              <a:t>1/2</a:t>
            </a:r>
            <a:r>
              <a:rPr lang="en-US" dirty="0">
                <a:solidFill>
                  <a:schemeClr val="bg1"/>
                </a:solidFill>
              </a:rPr>
              <a:t> = (4.14/0.1)</a:t>
            </a:r>
            <a:r>
              <a:rPr lang="en-US" baseline="30000" dirty="0">
                <a:solidFill>
                  <a:schemeClr val="bg1"/>
                </a:solidFill>
              </a:rPr>
              <a:t>1/2</a:t>
            </a:r>
            <a:r>
              <a:rPr lang="en-US" dirty="0">
                <a:solidFill>
                  <a:schemeClr val="bg1"/>
                </a:solidFill>
              </a:rPr>
              <a:t> = (41.4)</a:t>
            </a:r>
            <a:r>
              <a:rPr lang="en-US" baseline="30000" dirty="0">
                <a:solidFill>
                  <a:schemeClr val="bg1"/>
                </a:solidFill>
              </a:rPr>
              <a:t>1/2</a:t>
            </a:r>
            <a:r>
              <a:rPr lang="en-US" dirty="0">
                <a:solidFill>
                  <a:schemeClr val="bg1"/>
                </a:solidFill>
              </a:rPr>
              <a:t> ~ 6.4 nm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0" y="5334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FFFF00"/>
                </a:solidFill>
              </a:rPr>
              <a:t>What is noise in measurement?</a:t>
            </a:r>
            <a:r>
              <a:rPr lang="en-US" sz="4000" b="1" dirty="0"/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43163" y="2743200"/>
            <a:ext cx="4513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6.4 nm is a pretty large number.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[ Kinesin moves every 8.3 nm; 1 base-pair = 3.4 </a:t>
            </a:r>
            <a:r>
              <a:rPr lang="en-US" dirty="0" err="1">
                <a:solidFill>
                  <a:schemeClr val="bg1"/>
                </a:solidFill>
              </a:rPr>
              <a:t>Å</a:t>
            </a:r>
            <a:r>
              <a:rPr lang="en-US" dirty="0">
                <a:solidFill>
                  <a:schemeClr val="bg1"/>
                </a:solidFill>
              </a:rPr>
              <a:t> ]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81000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to decrease noise?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176838"/>
            <a:ext cx="9144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Reduce bandwidth. (Get to soon!)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Also: Operate at high force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less noise due to finite Temp.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sym typeface="Wingdings"/>
              </a:rPr>
              <a:t>Also be clever about how to differentiate noise from signal.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44196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Hint: </a:t>
            </a:r>
            <a:r>
              <a:rPr lang="en-US" dirty="0" err="1" smtClean="0">
                <a:solidFill>
                  <a:schemeClr val="bg1"/>
                </a:solidFill>
              </a:rPr>
              <a:t>Equipartion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r>
              <a:rPr lang="en-US" dirty="0" smtClean="0">
                <a:solidFill>
                  <a:schemeClr val="bg1"/>
                </a:solidFill>
                <a:sym typeface="Wingdings" charset="0"/>
              </a:rPr>
              <a:t> calculates </a:t>
            </a:r>
            <a:r>
              <a:rPr lang="en-US" dirty="0">
                <a:solidFill>
                  <a:schemeClr val="bg1"/>
                </a:solidFill>
                <a:sym typeface="Wingdings" charset="0"/>
              </a:rPr>
              <a:t>for noise at all frequencies (infinite bandwidth)</a:t>
            </a:r>
            <a:r>
              <a:rPr lang="en-US" dirty="0" smtClean="0">
                <a:solidFill>
                  <a:schemeClr val="bg1"/>
                </a:solidFill>
                <a:sym typeface="Wingdings" charset="0"/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0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0" y="280988"/>
            <a:ext cx="91440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 anchor="ctr"/>
          <a:lstStyle/>
          <a:p>
            <a:pPr algn="ctr"/>
            <a:r>
              <a:rPr lang="en-US" sz="3700" b="1">
                <a:solidFill>
                  <a:srgbClr val="FFFF00"/>
                </a:solidFill>
                <a:latin typeface="Times New Roman" charset="0"/>
              </a:rPr>
              <a:t>Class evaluation</a:t>
            </a: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457200" y="1216025"/>
            <a:ext cx="83058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 anchor="ctr">
            <a:spAutoFit/>
          </a:bodyPr>
          <a:lstStyle/>
          <a:p>
            <a:pPr marL="457200" indent="-457200" defTabSz="820738">
              <a:buFontTx/>
              <a:buAutoNum type="arabicPeriod"/>
            </a:pPr>
            <a:r>
              <a:rPr kumimoji="1" lang="en-US" sz="2200">
                <a:solidFill>
                  <a:schemeClr val="bg1"/>
                </a:solidFill>
                <a:latin typeface="Times New Roman" charset="0"/>
                <a:ea typeface="New MingLiu" charset="0"/>
                <a:cs typeface="New MingLiu" charset="0"/>
              </a:rPr>
              <a:t>What was the most interesting thing you learned in class today?</a:t>
            </a:r>
          </a:p>
          <a:p>
            <a:pPr marL="457200" indent="-457200" defTabSz="820738"/>
            <a:endParaRPr kumimoji="1" lang="en-US" altLang="ja-JP" sz="2200">
              <a:solidFill>
                <a:schemeClr val="bg1"/>
              </a:solidFill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solidFill>
                  <a:schemeClr val="bg1"/>
                </a:solidFill>
                <a:latin typeface="Times New Roman" charset="0"/>
                <a:ea typeface="New MingLiu" charset="0"/>
                <a:cs typeface="New MingLiu" charset="0"/>
              </a:rPr>
              <a:t>2. What are you confused about?</a:t>
            </a:r>
          </a:p>
          <a:p>
            <a:pPr marL="457200" indent="-457200" defTabSz="820738"/>
            <a:endParaRPr kumimoji="1" lang="en-US" altLang="ja-JP" sz="2200">
              <a:solidFill>
                <a:schemeClr val="bg1"/>
              </a:solidFill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solidFill>
                  <a:schemeClr val="bg1"/>
                </a:solidFill>
                <a:latin typeface="Times New Roman" charset="0"/>
                <a:ea typeface="New MingLiu" charset="0"/>
                <a:cs typeface="New MingLiu" charset="0"/>
              </a:rPr>
              <a:t>3. Related to today’s subject, what would you like to know more about?</a:t>
            </a:r>
          </a:p>
          <a:p>
            <a:pPr marL="457200" indent="-457200" defTabSz="820738"/>
            <a:endParaRPr kumimoji="1" lang="en-US" altLang="ja-JP" sz="2200">
              <a:solidFill>
                <a:schemeClr val="bg1"/>
              </a:solidFill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solidFill>
                  <a:schemeClr val="bg1"/>
                </a:solidFill>
                <a:latin typeface="Times New Roman" charset="0"/>
                <a:ea typeface="New MingLiu" charset="0"/>
                <a:cs typeface="New MingLiu" charset="0"/>
              </a:rPr>
              <a:t>4. Any helpful comments.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016000" y="405765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>
                <a:solidFill>
                  <a:schemeClr val="bg1"/>
                </a:solidFill>
                <a:latin typeface="Times New Roman" charset="0"/>
                <a:ea typeface="New MingLiu" charset="0"/>
                <a:cs typeface="New MingLiu" charset="0"/>
              </a:rPr>
              <a:t>Answer, and turn in at the end of class.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828800" y="609600"/>
            <a:ext cx="4343400" cy="556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Content Placeholder 3" descr="Answers to Quiz on X-rays.102114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5" t="8740" r="-1618" b="10767"/>
          <a:stretch/>
        </p:blipFill>
        <p:spPr>
          <a:xfrm>
            <a:off x="1371600" y="609600"/>
            <a:ext cx="5486400" cy="5585867"/>
          </a:xfrm>
        </p:spPr>
      </p:pic>
    </p:spTree>
    <p:extLst>
      <p:ext uri="{BB962C8B-B14F-4D97-AF65-F5344CB8AC3E}">
        <p14:creationId xmlns:p14="http://schemas.microsoft.com/office/powerpoint/2010/main" val="127668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228600" y="609600"/>
            <a:ext cx="8839199" cy="56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Announcements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HW: Due Tuesday Oct 27</a:t>
            </a:r>
            <a:r>
              <a:rPr lang="en-US" sz="2800" baseline="30000" dirty="0" smtClean="0">
                <a:solidFill>
                  <a:srgbClr val="FFFFFF"/>
                </a:solidFill>
              </a:rPr>
              <a:t>th</a:t>
            </a:r>
            <a:r>
              <a:rPr lang="en-US" sz="2800" dirty="0" smtClean="0">
                <a:solidFill>
                  <a:srgbClr val="FFFFFF"/>
                </a:solidFill>
              </a:rPr>
              <a:t>. 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Start looking at an </a:t>
            </a:r>
            <a:r>
              <a:rPr lang="en-US" sz="2800" dirty="0">
                <a:solidFill>
                  <a:srgbClr val="FFFFFF"/>
                </a:solidFill>
              </a:rPr>
              <a:t>article to do your </a:t>
            </a:r>
            <a:r>
              <a:rPr lang="en-US" sz="2800" dirty="0" smtClean="0">
                <a:solidFill>
                  <a:srgbClr val="FFFFFF"/>
                </a:solidFill>
              </a:rPr>
              <a:t>write</a:t>
            </a:r>
            <a:r>
              <a:rPr lang="en-US" sz="2800" dirty="0">
                <a:solidFill>
                  <a:srgbClr val="FFFFFF"/>
                </a:solidFill>
              </a:rPr>
              <a:t>-up </a:t>
            </a:r>
            <a:r>
              <a:rPr lang="en-US" sz="2800" dirty="0" smtClean="0">
                <a:solidFill>
                  <a:srgbClr val="FFFFFF"/>
                </a:solidFill>
              </a:rPr>
              <a:t>on.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Best article is from Nature, Science, Cell.</a:t>
            </a:r>
          </a:p>
          <a:p>
            <a:r>
              <a:rPr lang="en-US" sz="2200" dirty="0" smtClean="0">
                <a:solidFill>
                  <a:srgbClr val="FFFFFF"/>
                </a:solidFill>
              </a:rPr>
              <a:t>(though can choose from any scientific journal)</a:t>
            </a:r>
          </a:p>
          <a:p>
            <a:r>
              <a:rPr lang="en-US" dirty="0">
                <a:solidFill>
                  <a:srgbClr val="FFFFFF"/>
                </a:solidFill>
              </a:rPr>
              <a:t>W</a:t>
            </a:r>
            <a:r>
              <a:rPr lang="en-US" dirty="0" smtClean="0">
                <a:solidFill>
                  <a:srgbClr val="FFFFFF"/>
                </a:solidFill>
              </a:rPr>
              <a:t>ant an article that has a significant impact on field.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Thursday, Oct 29th, </a:t>
            </a:r>
            <a:r>
              <a:rPr lang="en-US" dirty="0">
                <a:solidFill>
                  <a:srgbClr val="FFFFFF"/>
                </a:solidFill>
              </a:rPr>
              <a:t>turn in </a:t>
            </a:r>
            <a:r>
              <a:rPr lang="en-US" dirty="0" smtClean="0">
                <a:solidFill>
                  <a:srgbClr val="FFFFFF"/>
                </a:solidFill>
              </a:rPr>
              <a:t>the article, a secondary article that is a review of the field at which your article is about.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Turn in a paragraph, summarizing </a:t>
            </a:r>
            <a:r>
              <a:rPr lang="en-US" dirty="0">
                <a:solidFill>
                  <a:srgbClr val="FFFFFF"/>
                </a:solidFill>
              </a:rPr>
              <a:t>it. </a:t>
            </a:r>
          </a:p>
          <a:p>
            <a:r>
              <a:rPr lang="en-US" sz="2200" dirty="0" smtClean="0">
                <a:solidFill>
                  <a:srgbClr val="FFFFFF"/>
                </a:solidFill>
              </a:rPr>
              <a:t>	The article’s general point, and why you’ve </a:t>
            </a:r>
            <a:r>
              <a:rPr lang="en-US" sz="2200" dirty="0">
                <a:solidFill>
                  <a:srgbClr val="FFFFFF"/>
                </a:solidFill>
              </a:rPr>
              <a:t>chosen it</a:t>
            </a:r>
            <a:r>
              <a:rPr lang="en-US" sz="2200" dirty="0" smtClean="0">
                <a:solidFill>
                  <a:srgbClr val="FFFFFF"/>
                </a:solidFill>
              </a:rPr>
              <a:t>. </a:t>
            </a:r>
          </a:p>
          <a:p>
            <a:r>
              <a:rPr lang="en-US" sz="2200" dirty="0">
                <a:solidFill>
                  <a:srgbClr val="FFFFFF"/>
                </a:solidFill>
              </a:rPr>
              <a:t>	</a:t>
            </a:r>
            <a:r>
              <a:rPr lang="en-US" sz="2200" dirty="0" smtClean="0">
                <a:solidFill>
                  <a:srgbClr val="FFFFFF"/>
                </a:solidFill>
              </a:rPr>
              <a:t>	(</a:t>
            </a:r>
            <a:r>
              <a:rPr lang="en-US" sz="2200" dirty="0" smtClean="0">
                <a:solidFill>
                  <a:srgbClr val="FFFFFF"/>
                </a:solidFill>
              </a:rPr>
              <a:t>why it’s important, interesting,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Send your write-up and PDF of article to me by email.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(It won’t be graded but will make sure it’s appropriate</a:t>
            </a:r>
            <a:r>
              <a:rPr lang="en-US" dirty="0" smtClean="0">
                <a:solidFill>
                  <a:srgbClr val="FFFF00"/>
                </a:solidFill>
              </a:rPr>
              <a:t>.)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381000" y="914400"/>
            <a:ext cx="8534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Optical </a:t>
            </a:r>
            <a:r>
              <a:rPr lang="en-US" dirty="0">
                <a:solidFill>
                  <a:srgbClr val="FFFF00"/>
                </a:solidFill>
              </a:rPr>
              <a:t>Tweezers is an ultrasensitive technique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Able to see an individual molecule at a time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--like magnetic trap, atomic force microscopy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--unlike x-rays diffraction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Single Molecules: Don’t need to have to synchronize a population to study kinetics. For example: a molecular motor which uses ATP.</a:t>
            </a:r>
          </a:p>
        </p:txBody>
      </p:sp>
    </p:spTree>
    <p:extLst>
      <p:ext uri="{BB962C8B-B14F-4D97-AF65-F5344CB8AC3E}">
        <p14:creationId xmlns:p14="http://schemas.microsoft.com/office/powerpoint/2010/main" val="265985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0292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28600" y="3962400"/>
            <a:ext cx="853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Dielectric objects are attracted to the center of the beam, slightly above the beam </a:t>
            </a:r>
            <a:r>
              <a:rPr lang="en-US" sz="2000" dirty="0" smtClean="0">
                <a:solidFill>
                  <a:srgbClr val="FFFFFF"/>
                </a:solidFill>
              </a:rPr>
              <a:t>waist (when laser comes from bottom). </a:t>
            </a:r>
            <a:r>
              <a:rPr lang="en-US" sz="2000" dirty="0">
                <a:solidFill>
                  <a:srgbClr val="FFFFFF"/>
                </a:solidFill>
              </a:rPr>
              <a:t>This depends on the difference of index of refraction between the bead and the solvent (water).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5410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Can measure pN forces and (sub-) nm steps!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5029200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00" dirty="0">
                <a:solidFill>
                  <a:srgbClr val="FFFFFF"/>
                </a:solidFill>
              </a:rPr>
              <a:t>Vary </a:t>
            </a:r>
            <a:r>
              <a:rPr lang="en-US" sz="2200" dirty="0" err="1">
                <a:solidFill>
                  <a:srgbClr val="FFFFFF"/>
                </a:solidFill>
              </a:rPr>
              <a:t>k</a:t>
            </a:r>
            <a:r>
              <a:rPr lang="en-US" sz="2200" baseline="-25000" dirty="0" err="1">
                <a:solidFill>
                  <a:srgbClr val="FFFFFF"/>
                </a:solidFill>
              </a:rPr>
              <a:t>trap</a:t>
            </a:r>
            <a:r>
              <a:rPr lang="en-US" sz="2200" dirty="0">
                <a:solidFill>
                  <a:srgbClr val="FFFFFF"/>
                </a:solidFill>
              </a:rPr>
              <a:t> with laser intensity such that </a:t>
            </a:r>
            <a:r>
              <a:rPr lang="en-US" sz="2200" dirty="0" err="1">
                <a:solidFill>
                  <a:srgbClr val="FFFFFF"/>
                </a:solidFill>
              </a:rPr>
              <a:t>k</a:t>
            </a:r>
            <a:r>
              <a:rPr lang="en-US" sz="2200" baseline="-25000" dirty="0" err="1">
                <a:solidFill>
                  <a:srgbClr val="FFFFFF"/>
                </a:solidFill>
              </a:rPr>
              <a:t>trap</a:t>
            </a:r>
            <a:r>
              <a:rPr lang="en-US" sz="2200" dirty="0">
                <a:solidFill>
                  <a:srgbClr val="FFFFFF"/>
                </a:solidFill>
              </a:rPr>
              <a:t> ≈ </a:t>
            </a:r>
            <a:r>
              <a:rPr lang="en-US" sz="2200" dirty="0" err="1">
                <a:solidFill>
                  <a:srgbClr val="FFFFFF"/>
                </a:solidFill>
              </a:rPr>
              <a:t>k</a:t>
            </a:r>
            <a:r>
              <a:rPr lang="en-US" sz="2200" baseline="-25000" dirty="0" err="1">
                <a:solidFill>
                  <a:srgbClr val="FFFFFF"/>
                </a:solidFill>
              </a:rPr>
              <a:t>bio</a:t>
            </a:r>
            <a:r>
              <a:rPr lang="en-US" sz="2200" baseline="-25000" dirty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(k ≈ 0.1pN/nm)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791200" y="5972175"/>
            <a:ext cx="320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http://en.wikipedia.org/wiki/Optical_tweezers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33400" y="282575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</a:rPr>
              <a:t>Optical Traps (Tweezers) con’t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743200" y="762000"/>
            <a:ext cx="5878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FFFF"/>
                </a:solidFill>
              </a:rPr>
              <a:t>Why does index of refraction of bead 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n</a:t>
            </a:r>
            <a:r>
              <a:rPr lang="en-US" baseline="-25000">
                <a:solidFill>
                  <a:srgbClr val="FFFFFF"/>
                </a:solidFill>
              </a:rPr>
              <a:t>bead</a:t>
            </a:r>
            <a:r>
              <a:rPr lang="en-US">
                <a:solidFill>
                  <a:srgbClr val="FFFFFF"/>
                </a:solidFill>
              </a:rPr>
              <a:t> &gt; n</a:t>
            </a:r>
            <a:r>
              <a:rPr lang="en-US" baseline="-25000">
                <a:solidFill>
                  <a:srgbClr val="FFFFFF"/>
                </a:solidFill>
              </a:rPr>
              <a:t>water</a:t>
            </a:r>
            <a:r>
              <a:rPr lang="en-US">
                <a:solidFill>
                  <a:srgbClr val="FFFFFF"/>
                </a:solidFill>
              </a:rPr>
              <a:t> for trap to work?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743200" y="2057400"/>
            <a:ext cx="2133600" cy="2671763"/>
            <a:chOff x="2743200" y="2057400"/>
            <a:chExt cx="2133600" cy="2671465"/>
          </a:xfrm>
        </p:grpSpPr>
        <p:sp>
          <p:nvSpPr>
            <p:cNvPr id="16392" name="Rectangle 2"/>
            <p:cNvSpPr>
              <a:spLocks noChangeArrowheads="1"/>
            </p:cNvSpPr>
            <p:nvPr/>
          </p:nvSpPr>
          <p:spPr bwMode="auto">
            <a:xfrm>
              <a:off x="2743200" y="3124200"/>
              <a:ext cx="2133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</a:rPr>
                <a:t>n</a:t>
              </a:r>
              <a:r>
                <a:rPr lang="en-US" baseline="-25000">
                  <a:solidFill>
                    <a:srgbClr val="FFFFFF"/>
                  </a:solidFill>
                </a:rPr>
                <a:t>bead</a:t>
              </a:r>
              <a:r>
                <a:rPr lang="en-US">
                  <a:solidFill>
                    <a:srgbClr val="FFFFFF"/>
                  </a:solidFill>
                </a:rPr>
                <a:t> &gt; n</a:t>
              </a:r>
              <a:r>
                <a:rPr lang="en-US" baseline="-25000">
                  <a:solidFill>
                    <a:srgbClr val="FFFFFF"/>
                  </a:solidFill>
                </a:rPr>
                <a:t>water</a:t>
              </a:r>
              <a:endParaRPr lang="en-US"/>
            </a:p>
          </p:txBody>
        </p:sp>
        <p:sp>
          <p:nvSpPr>
            <p:cNvPr id="16393" name="Rectangle 3"/>
            <p:cNvSpPr>
              <a:spLocks noChangeArrowheads="1"/>
            </p:cNvSpPr>
            <p:nvPr/>
          </p:nvSpPr>
          <p:spPr bwMode="auto">
            <a:xfrm>
              <a:off x="2895600" y="2057400"/>
              <a:ext cx="18359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</a:rPr>
                <a:t>n</a:t>
              </a:r>
              <a:r>
                <a:rPr lang="en-US" baseline="-25000">
                  <a:solidFill>
                    <a:srgbClr val="FFFFFF"/>
                  </a:solidFill>
                </a:rPr>
                <a:t>bead</a:t>
              </a:r>
              <a:r>
                <a:rPr lang="en-US">
                  <a:solidFill>
                    <a:srgbClr val="FFFFFF"/>
                  </a:solidFill>
                </a:rPr>
                <a:t> = n</a:t>
              </a:r>
              <a:r>
                <a:rPr lang="en-US" baseline="-25000">
                  <a:solidFill>
                    <a:srgbClr val="FFFFFF"/>
                  </a:solidFill>
                </a:rPr>
                <a:t>water</a:t>
              </a:r>
              <a:endParaRPr lang="en-US"/>
            </a:p>
          </p:txBody>
        </p:sp>
        <p:sp>
          <p:nvSpPr>
            <p:cNvPr id="16394" name="Rectangle 4"/>
            <p:cNvSpPr>
              <a:spLocks noChangeArrowheads="1"/>
            </p:cNvSpPr>
            <p:nvPr/>
          </p:nvSpPr>
          <p:spPr bwMode="auto">
            <a:xfrm>
              <a:off x="2971800" y="4267200"/>
              <a:ext cx="18359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</a:rPr>
                <a:t>n</a:t>
              </a:r>
              <a:r>
                <a:rPr lang="en-US" baseline="-25000">
                  <a:solidFill>
                    <a:srgbClr val="FFFFFF"/>
                  </a:solidFill>
                </a:rPr>
                <a:t>bead</a:t>
              </a:r>
              <a:r>
                <a:rPr lang="en-US">
                  <a:solidFill>
                    <a:srgbClr val="FFFFFF"/>
                  </a:solidFill>
                </a:rPr>
                <a:t> &lt; n</a:t>
              </a:r>
              <a:r>
                <a:rPr lang="en-US" baseline="-25000">
                  <a:solidFill>
                    <a:srgbClr val="FFFFFF"/>
                  </a:solidFill>
                </a:rPr>
                <a:t>water</a:t>
              </a:r>
              <a:endParaRPr lang="en-US"/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29200" y="1981200"/>
            <a:ext cx="3278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Beam doesn’t change at all</a:t>
            </a:r>
          </a:p>
          <a:p>
            <a:pPr algn="ctr"/>
            <a:r>
              <a:rPr lang="en-US" sz="2000">
                <a:solidFill>
                  <a:srgbClr val="FFFFFF"/>
                </a:solidFill>
              </a:rPr>
              <a:t>No scattering, no bending</a:t>
            </a:r>
            <a:endParaRPr lang="en-US" sz="2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00600" y="2971800"/>
            <a:ext cx="3948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Regular, stable trap. </a:t>
            </a:r>
          </a:p>
          <a:p>
            <a:pPr algn="ctr"/>
            <a:r>
              <a:rPr lang="en-US" sz="2000">
                <a:solidFill>
                  <a:srgbClr val="FFFFFF"/>
                </a:solidFill>
              </a:rPr>
              <a:t>Force towards most intense light.</a:t>
            </a:r>
          </a:p>
          <a:p>
            <a:pPr algn="ctr"/>
            <a:r>
              <a:rPr lang="en-US" sz="2000">
                <a:solidFill>
                  <a:srgbClr val="FFFFFF"/>
                </a:solidFill>
              </a:rPr>
              <a:t>Scattering, Bending. </a:t>
            </a:r>
            <a:endParaRPr lang="en-US" sz="20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53000" y="4191000"/>
            <a:ext cx="3933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Unstable trap. </a:t>
            </a:r>
          </a:p>
          <a:p>
            <a:pPr algn="ctr"/>
            <a:r>
              <a:rPr lang="en-US" sz="2000">
                <a:solidFill>
                  <a:srgbClr val="FFFFFF"/>
                </a:solidFill>
              </a:rPr>
              <a:t>Force towards least intense light.</a:t>
            </a:r>
          </a:p>
          <a:p>
            <a:pPr algn="ctr"/>
            <a:r>
              <a:rPr lang="en-US" sz="2000">
                <a:solidFill>
                  <a:srgbClr val="FFFFFF"/>
                </a:solidFill>
              </a:rPr>
              <a:t>Scattering, Bending, wrong way. </a:t>
            </a:r>
            <a:endParaRPr lang="en-US" sz="2000"/>
          </a:p>
        </p:txBody>
      </p:sp>
      <p:pic>
        <p:nvPicPr>
          <p:cNvPr id="1639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1905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2593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3700" r="45001" b="58221"/>
          <a:stretch>
            <a:fillRect/>
          </a:stretch>
        </p:blipFill>
        <p:spPr bwMode="auto">
          <a:xfrm>
            <a:off x="6019800" y="1524000"/>
            <a:ext cx="29733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914400" y="1447800"/>
            <a:ext cx="162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F= </a:t>
            </a:r>
            <a:r>
              <a:rPr lang="en-US" dirty="0" err="1">
                <a:solidFill>
                  <a:schemeClr val="bg1"/>
                </a:solidFill>
                <a:latin typeface="Symbol" charset="0"/>
                <a:cs typeface="Symbol" charset="0"/>
              </a:rPr>
              <a:t>D</a:t>
            </a: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  <a:latin typeface="Symbol" charset="0"/>
                <a:cs typeface="Symbol" charset="0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t =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564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Convert p</a:t>
            </a:r>
            <a:r>
              <a:rPr lang="en-US" baseline="-25000" dirty="0">
                <a:solidFill>
                  <a:srgbClr val="FFFFFF"/>
                </a:solidFill>
              </a:rPr>
              <a:t>photon</a:t>
            </a:r>
            <a:r>
              <a:rPr lang="en-US" dirty="0">
                <a:solidFill>
                  <a:srgbClr val="FFFFFF"/>
                </a:solidFill>
              </a:rPr>
              <a:t> into Energy/time = Power 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06638" y="2971800"/>
            <a:ext cx="6908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Photon in vacuum: </a:t>
            </a:r>
            <a:r>
              <a:rPr lang="en-US" dirty="0" smtClean="0">
                <a:solidFill>
                  <a:srgbClr val="FFFFFF"/>
                </a:solidFill>
              </a:rPr>
              <a:t>Energy = f( p</a:t>
            </a:r>
            <a:r>
              <a:rPr lang="en-US" baseline="-25000" dirty="0" smtClean="0">
                <a:solidFill>
                  <a:srgbClr val="FFFFFF"/>
                </a:solidFill>
              </a:rPr>
              <a:t>photon 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Photon in index of refraction </a:t>
            </a:r>
            <a:r>
              <a:rPr lang="en-US" dirty="0" smtClean="0">
                <a:solidFill>
                  <a:srgbClr val="FFFFFF"/>
                </a:solidFill>
              </a:rPr>
              <a:t>n: goes with speed v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762000" y="482600"/>
            <a:ext cx="77661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solidFill>
                  <a:srgbClr val="FFFF00"/>
                </a:solidFill>
              </a:rPr>
              <a:t>Estimate size of trapping force</a:t>
            </a:r>
          </a:p>
          <a:p>
            <a:r>
              <a:rPr lang="en-US" b="1" dirty="0">
                <a:solidFill>
                  <a:srgbClr val="FFFF00"/>
                </a:solidFill>
              </a:rPr>
              <a:t>Want: Force </a:t>
            </a:r>
            <a:r>
              <a:rPr lang="en-US" b="1" dirty="0" smtClean="0">
                <a:solidFill>
                  <a:srgbClr val="FFFF00"/>
                </a:solidFill>
              </a:rPr>
              <a:t>(pN) as </a:t>
            </a:r>
            <a:r>
              <a:rPr lang="en-US" b="1" dirty="0">
                <a:solidFill>
                  <a:srgbClr val="FFFF00"/>
                </a:solidFill>
              </a:rPr>
              <a:t>a function of Laser </a:t>
            </a:r>
            <a:r>
              <a:rPr lang="en-US" b="1" dirty="0" smtClean="0">
                <a:solidFill>
                  <a:srgbClr val="FFFF00"/>
                </a:solidFill>
              </a:rPr>
              <a:t>Power (</a:t>
            </a:r>
            <a:r>
              <a:rPr lang="en-US" b="1" dirty="0" err="1" smtClean="0">
                <a:solidFill>
                  <a:srgbClr val="FFFF00"/>
                </a:solidFill>
              </a:rPr>
              <a:t>mW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715000" y="2971800"/>
            <a:ext cx="1402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= p</a:t>
            </a:r>
            <a:r>
              <a:rPr lang="en-US" baseline="-25000" dirty="0" smtClean="0">
                <a:solidFill>
                  <a:srgbClr val="FFFFFF"/>
                </a:solidFill>
              </a:rPr>
              <a:t>photon</a:t>
            </a:r>
            <a:r>
              <a:rPr lang="en-US" dirty="0" smtClean="0">
                <a:solidFill>
                  <a:srgbClr val="FFFFFF"/>
                </a:solidFill>
              </a:rPr>
              <a:t>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506667" y="1447800"/>
            <a:ext cx="1608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baseline="-25000" dirty="0">
                <a:solidFill>
                  <a:schemeClr val="bg1"/>
                </a:solidFill>
              </a:rPr>
              <a:t>photon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  <a:latin typeface="Symbol" charset="0"/>
                <a:cs typeface="Symbol" charset="0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t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038600" y="1447800"/>
            <a:ext cx="1838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≈ </a:t>
            </a:r>
            <a:r>
              <a:rPr lang="en-US" dirty="0" err="1">
                <a:solidFill>
                  <a:schemeClr val="bg1"/>
                </a:solidFill>
              </a:rPr>
              <a:t>Qp</a:t>
            </a:r>
            <a:r>
              <a:rPr lang="en-US" baseline="-25000" dirty="0" err="1">
                <a:solidFill>
                  <a:schemeClr val="bg1"/>
                </a:solidFill>
              </a:rPr>
              <a:t>photon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>
                <a:solidFill>
                  <a:schemeClr val="bg1"/>
                </a:solidFill>
                <a:latin typeface="Symbol" charset="0"/>
                <a:cs typeface="Symbol" charset="0"/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t  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09600" y="4343400"/>
            <a:ext cx="4356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E/</a:t>
            </a:r>
            <a:r>
              <a:rPr lang="en-US" dirty="0" smtClean="0">
                <a:solidFill>
                  <a:schemeClr val="bg1"/>
                </a:solidFill>
                <a:latin typeface="Symbol" charset="0"/>
                <a:cs typeface="Symbol" charset="0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t </a:t>
            </a:r>
            <a:r>
              <a:rPr lang="en-US" dirty="0" smtClean="0">
                <a:solidFill>
                  <a:srgbClr val="FFFFFF"/>
                </a:solidFill>
              </a:rPr>
              <a:t>= </a:t>
            </a:r>
            <a:r>
              <a:rPr lang="en-US" dirty="0" smtClean="0">
                <a:solidFill>
                  <a:srgbClr val="FFFFFF"/>
                </a:solidFill>
              </a:rPr>
              <a:t>p</a:t>
            </a:r>
            <a:r>
              <a:rPr lang="en-US" baseline="-25000" dirty="0" smtClean="0">
                <a:solidFill>
                  <a:srgbClr val="FFFFFF"/>
                </a:solidFill>
              </a:rPr>
              <a:t>photon</a:t>
            </a:r>
            <a:r>
              <a:rPr lang="en-US" dirty="0" smtClean="0">
                <a:solidFill>
                  <a:srgbClr val="FFFFFF"/>
                </a:solidFill>
              </a:rPr>
              <a:t>c/</a:t>
            </a:r>
            <a:r>
              <a:rPr lang="en-US" dirty="0" err="1" smtClean="0">
                <a:solidFill>
                  <a:srgbClr val="FFFFFF"/>
                </a:solidFill>
              </a:rPr>
              <a:t>n</a:t>
            </a:r>
            <a:r>
              <a:rPr lang="en-US" dirty="0" err="1" smtClean="0">
                <a:solidFill>
                  <a:schemeClr val="bg1"/>
                </a:solidFill>
                <a:latin typeface="Symbol" charset="0"/>
                <a:cs typeface="Symbol" charset="0"/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 = Power = P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447800" y="3733800"/>
            <a:ext cx="4176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	E = p</a:t>
            </a:r>
            <a:r>
              <a:rPr lang="en-US" baseline="-25000" dirty="0" smtClean="0">
                <a:solidFill>
                  <a:srgbClr val="FFFFFF"/>
                </a:solidFill>
              </a:rPr>
              <a:t>photon</a:t>
            </a:r>
            <a:r>
              <a:rPr lang="en-US" dirty="0" smtClean="0">
                <a:solidFill>
                  <a:srgbClr val="FFFFFF"/>
                </a:solidFill>
              </a:rPr>
              <a:t>v </a:t>
            </a:r>
            <a:r>
              <a:rPr lang="en-US" dirty="0">
                <a:solidFill>
                  <a:srgbClr val="FFFFFF"/>
                </a:solidFill>
              </a:rPr>
              <a:t>= p</a:t>
            </a:r>
            <a:r>
              <a:rPr lang="en-US" baseline="-25000" dirty="0">
                <a:solidFill>
                  <a:srgbClr val="FFFFFF"/>
                </a:solidFill>
              </a:rPr>
              <a:t>photon</a:t>
            </a:r>
            <a:r>
              <a:rPr lang="en-US" dirty="0">
                <a:solidFill>
                  <a:srgbClr val="FFFFFF"/>
                </a:solidFill>
              </a:rPr>
              <a:t>c/n 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295400" y="5029200"/>
            <a:ext cx="2386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F = </a:t>
            </a:r>
            <a:r>
              <a:rPr lang="en-US" dirty="0" err="1" smtClean="0">
                <a:solidFill>
                  <a:schemeClr val="bg1"/>
                </a:solidFill>
              </a:rPr>
              <a:t>Qp</a:t>
            </a:r>
            <a:r>
              <a:rPr lang="en-US" baseline="-25000" dirty="0" err="1" smtClean="0">
                <a:solidFill>
                  <a:schemeClr val="bg1"/>
                </a:solidFill>
              </a:rPr>
              <a:t>photon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  <a:latin typeface="Symbol" charset="0"/>
                <a:cs typeface="Symbol" charset="0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t </a:t>
            </a:r>
            <a:r>
              <a:rPr lang="en-US" dirty="0" smtClean="0">
                <a:solidFill>
                  <a:schemeClr val="bg1"/>
                </a:solidFill>
              </a:rPr>
              <a:t>=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5029200"/>
            <a:ext cx="1039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QPn</a:t>
            </a:r>
            <a:r>
              <a:rPr lang="en-US" dirty="0" smtClean="0">
                <a:solidFill>
                  <a:schemeClr val="bg1"/>
                </a:solidFill>
              </a:rPr>
              <a:t>/c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0" y="4267200"/>
            <a:ext cx="3429000" cy="1549063"/>
            <a:chOff x="5334000" y="4267200"/>
            <a:chExt cx="3429000" cy="1549063"/>
          </a:xfrm>
        </p:grpSpPr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5334000" y="4267200"/>
              <a:ext cx="31474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smtClean="0">
                  <a:solidFill>
                    <a:srgbClr val="FFFFFF"/>
                  </a:solidFill>
                </a:rPr>
                <a:t>p</a:t>
              </a:r>
              <a:r>
                <a:rPr lang="en-US" baseline="-25000" dirty="0" smtClean="0">
                  <a:solidFill>
                    <a:srgbClr val="FFFFFF"/>
                  </a:solidFill>
                </a:rPr>
                <a:t>photon</a:t>
              </a:r>
              <a:r>
                <a:rPr lang="en-US" dirty="0" smtClean="0">
                  <a:solidFill>
                    <a:srgbClr val="FFFFFF"/>
                  </a:solidFill>
                </a:rPr>
                <a:t>/</a:t>
              </a:r>
              <a:r>
                <a:rPr lang="en-US" dirty="0" smtClean="0">
                  <a:solidFill>
                    <a:schemeClr val="bg1"/>
                  </a:solidFill>
                  <a:latin typeface="Symbol" charset="0"/>
                  <a:cs typeface="Symbol" charset="0"/>
                </a:rPr>
                <a:t>D</a:t>
              </a:r>
              <a:r>
                <a:rPr lang="en-US" dirty="0" smtClean="0">
                  <a:solidFill>
                    <a:schemeClr val="bg1"/>
                  </a:solidFill>
                </a:rPr>
                <a:t>t  = Power n/c</a:t>
              </a: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86400" y="4800600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</a:rPr>
                <a:t>Incident momentum/sec =</a:t>
              </a:r>
            </a:p>
            <a:p>
              <a:r>
                <a:rPr lang="en-US" sz="2000" dirty="0" smtClean="0">
                  <a:solidFill>
                    <a:srgbClr val="FFFFFF"/>
                  </a:solidFill>
                </a:rPr>
                <a:t>Power P in medium of refractive index.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9" grpId="0"/>
      <p:bldP spid="10" grpId="0"/>
      <p:bldP spid="11" grpId="0"/>
      <p:bldP spid="13" grpId="0"/>
      <p:bldP spid="15" grpId="0"/>
      <p:bldP spid="1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69556" r="18959" b="6154"/>
          <a:stretch/>
        </p:blipFill>
        <p:spPr bwMode="auto">
          <a:xfrm>
            <a:off x="1930400" y="2971800"/>
            <a:ext cx="5049520" cy="188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1400" y="1219200"/>
            <a:ext cx="1578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 = </a:t>
            </a:r>
            <a:r>
              <a:rPr lang="en-US" dirty="0" err="1" smtClean="0">
                <a:solidFill>
                  <a:schemeClr val="bg1"/>
                </a:solidFill>
              </a:rPr>
              <a:t>QPn</a:t>
            </a:r>
            <a:r>
              <a:rPr lang="en-US" dirty="0" smtClean="0">
                <a:solidFill>
                  <a:schemeClr val="bg1"/>
                </a:solidFill>
              </a:rPr>
              <a:t>/c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133600"/>
            <a:ext cx="50324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Q spherical particle radius ~ 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l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~ 0.1 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" y="50292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00" dirty="0" smtClean="0">
                <a:solidFill>
                  <a:srgbClr val="FFFFFF"/>
                </a:solidFill>
              </a:rPr>
              <a:t>This is approximately correct:</a:t>
            </a:r>
          </a:p>
          <a:p>
            <a:pPr algn="ctr"/>
            <a:r>
              <a:rPr lang="en-US" sz="2200" dirty="0" smtClean="0">
                <a:solidFill>
                  <a:srgbClr val="FFFFFF"/>
                </a:solidFill>
              </a:rPr>
              <a:t>Vary </a:t>
            </a:r>
            <a:r>
              <a:rPr lang="en-US" sz="2200" dirty="0" err="1">
                <a:solidFill>
                  <a:srgbClr val="FFFFFF"/>
                </a:solidFill>
              </a:rPr>
              <a:t>k</a:t>
            </a:r>
            <a:r>
              <a:rPr lang="en-US" sz="2200" baseline="-25000" dirty="0" err="1">
                <a:solidFill>
                  <a:srgbClr val="FFFFFF"/>
                </a:solidFill>
              </a:rPr>
              <a:t>trap</a:t>
            </a:r>
            <a:r>
              <a:rPr lang="en-US" sz="2200" dirty="0">
                <a:solidFill>
                  <a:srgbClr val="FFFFFF"/>
                </a:solidFill>
              </a:rPr>
              <a:t> with laser intensity such that </a:t>
            </a:r>
            <a:r>
              <a:rPr lang="en-US" sz="2200" dirty="0" err="1">
                <a:solidFill>
                  <a:srgbClr val="FFFFFF"/>
                </a:solidFill>
              </a:rPr>
              <a:t>k</a:t>
            </a:r>
            <a:r>
              <a:rPr lang="en-US" sz="2200" baseline="-25000" dirty="0" err="1">
                <a:solidFill>
                  <a:srgbClr val="FFFFFF"/>
                </a:solidFill>
              </a:rPr>
              <a:t>trap</a:t>
            </a:r>
            <a:r>
              <a:rPr lang="en-US" sz="2200" dirty="0">
                <a:solidFill>
                  <a:srgbClr val="FFFFFF"/>
                </a:solidFill>
              </a:rPr>
              <a:t> ≈ </a:t>
            </a:r>
            <a:r>
              <a:rPr lang="en-US" sz="2200" dirty="0" err="1">
                <a:solidFill>
                  <a:srgbClr val="FFFFFF"/>
                </a:solidFill>
              </a:rPr>
              <a:t>k</a:t>
            </a:r>
            <a:r>
              <a:rPr lang="en-US" sz="2200" baseline="-25000" dirty="0" err="1">
                <a:solidFill>
                  <a:srgbClr val="FFFFFF"/>
                </a:solidFill>
              </a:rPr>
              <a:t>bio</a:t>
            </a:r>
            <a:r>
              <a:rPr lang="en-US" sz="2200" baseline="-25000" dirty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(k ≈ 0.1pN/nm)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788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Estimating Trap Force/Stiffness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6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2800" b="1" dirty="0" smtClean="0">
                <a:solidFill>
                  <a:srgbClr val="FFFF00"/>
                </a:solidFill>
                <a:latin typeface="Arial" charset="0"/>
              </a:rPr>
              <a:t>Regular vs. Force-feedback</a:t>
            </a:r>
            <a:endParaRPr lang="en-GB" sz="28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3801" b="43193"/>
          <a:stretch/>
        </p:blipFill>
        <p:spPr bwMode="auto">
          <a:xfrm>
            <a:off x="152400" y="914400"/>
            <a:ext cx="4724400" cy="398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9600" y="4953000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Brunnbauer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 M et al. PNAS 2010;107:10460-10465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©2010 by National Academy of Sciences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800" y="685800"/>
            <a:ext cx="4267200" cy="550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cs typeface="msgothic" charset="0"/>
              </a:rPr>
              <a:t>(</a:t>
            </a:r>
            <a:r>
              <a:rPr lang="en-GB" sz="1600" dirty="0">
                <a:solidFill>
                  <a:schemeClr val="bg1"/>
                </a:solidFill>
                <a:cs typeface="msgothic" charset="0"/>
              </a:rPr>
              <a:t>Left) Stationary trapping of a polystyrene bead (blue) that is decorated with motor proteins in a focused laser beam (yellow). The optical trap exerts a force on the bead that can be approximated by Hooke</a:t>
            </a:r>
            <a:r>
              <a:rPr lang="en-GB" altLang="en-GB" sz="1600" dirty="0">
                <a:solidFill>
                  <a:schemeClr val="bg1"/>
                </a:solidFill>
                <a:cs typeface="msgothic" charset="0"/>
              </a:rPr>
              <a:t>’</a:t>
            </a:r>
            <a:r>
              <a:rPr lang="en-GB" sz="1600" dirty="0">
                <a:solidFill>
                  <a:schemeClr val="bg1"/>
                </a:solidFill>
                <a:cs typeface="msgothic" charset="0"/>
              </a:rPr>
              <a:t>s Law (F = </a:t>
            </a:r>
            <a:r>
              <a:rPr lang="en-GB" sz="1600" dirty="0" err="1">
                <a:solidFill>
                  <a:schemeClr val="bg1"/>
                </a:solidFill>
                <a:cs typeface="msgothic" charset="0"/>
              </a:rPr>
              <a:t>k</a:t>
            </a:r>
            <a:r>
              <a:rPr lang="en-GB" sz="1600" baseline="-25000" dirty="0" err="1">
                <a:solidFill>
                  <a:schemeClr val="bg1"/>
                </a:solidFill>
                <a:cs typeface="msgothic" charset="0"/>
              </a:rPr>
              <a:t>c</a:t>
            </a:r>
            <a:r>
              <a:rPr lang="en-GB" sz="1600" dirty="0" err="1">
                <a:solidFill>
                  <a:schemeClr val="bg1"/>
                </a:solidFill>
                <a:cs typeface="msgothic" charset="0"/>
              </a:rPr>
              <a:t>x</a:t>
            </a:r>
            <a:r>
              <a:rPr lang="en-GB" sz="1600" dirty="0">
                <a:solidFill>
                  <a:schemeClr val="bg1"/>
                </a:solidFill>
                <a:cs typeface="msgothic" charset="0"/>
              </a:rPr>
              <a:t>), where </a:t>
            </a:r>
            <a:r>
              <a:rPr lang="en-GB" sz="1600" dirty="0" err="1">
                <a:solidFill>
                  <a:schemeClr val="bg1"/>
                </a:solidFill>
                <a:cs typeface="msgothic" charset="0"/>
              </a:rPr>
              <a:t>k</a:t>
            </a:r>
            <a:r>
              <a:rPr lang="en-GB" sz="1600" baseline="-25000" dirty="0" err="1">
                <a:solidFill>
                  <a:schemeClr val="bg1"/>
                </a:solidFill>
                <a:cs typeface="msgothic" charset="0"/>
              </a:rPr>
              <a:t>c</a:t>
            </a:r>
            <a:r>
              <a:rPr lang="en-GB" sz="1600" dirty="0">
                <a:solidFill>
                  <a:schemeClr val="bg1"/>
                </a:solidFill>
                <a:cs typeface="msgothic" charset="0"/>
              </a:rPr>
              <a:t> is the spring constant of the laser trap and x is the displacement of the bead. The red curve illustrates </a:t>
            </a:r>
            <a:r>
              <a:rPr lang="en-GB" altLang="en-GB" sz="1600" dirty="0">
                <a:solidFill>
                  <a:schemeClr val="bg1"/>
                </a:solidFill>
                <a:cs typeface="msgothic" charset="0"/>
              </a:rPr>
              <a:t>“</a:t>
            </a:r>
            <a:r>
              <a:rPr lang="en-GB" sz="1600" dirty="0">
                <a:solidFill>
                  <a:schemeClr val="bg1"/>
                </a:solidFill>
                <a:cs typeface="msgothic" charset="0"/>
              </a:rPr>
              <a:t>walking events</a:t>
            </a:r>
            <a:r>
              <a:rPr lang="en-GB" altLang="en-GB" sz="1600" dirty="0">
                <a:solidFill>
                  <a:schemeClr val="bg1"/>
                </a:solidFill>
                <a:cs typeface="msgothic" charset="0"/>
              </a:rPr>
              <a:t>”</a:t>
            </a:r>
            <a:r>
              <a:rPr lang="en-GB" sz="1600" dirty="0">
                <a:solidFill>
                  <a:schemeClr val="bg1"/>
                </a:solidFill>
                <a:cs typeface="msgothic" charset="0"/>
              </a:rPr>
              <a:t> displayed by a single motor attached to a trapped bead. The number of such </a:t>
            </a:r>
            <a:r>
              <a:rPr lang="en-GB" altLang="en-GB" sz="1600" dirty="0">
                <a:solidFill>
                  <a:schemeClr val="bg1"/>
                </a:solidFill>
                <a:cs typeface="msgothic" charset="0"/>
              </a:rPr>
              <a:t>“</a:t>
            </a:r>
            <a:r>
              <a:rPr lang="en-GB" sz="1600" dirty="0">
                <a:solidFill>
                  <a:schemeClr val="bg1"/>
                </a:solidFill>
                <a:cs typeface="msgothic" charset="0"/>
              </a:rPr>
              <a:t>walks</a:t>
            </a:r>
            <a:r>
              <a:rPr lang="en-GB" altLang="en-GB" sz="1600" dirty="0">
                <a:solidFill>
                  <a:schemeClr val="bg1"/>
                </a:solidFill>
                <a:cs typeface="msgothic" charset="0"/>
              </a:rPr>
              <a:t>”</a:t>
            </a:r>
            <a:r>
              <a:rPr lang="en-GB" sz="1600" dirty="0">
                <a:solidFill>
                  <a:schemeClr val="bg1"/>
                </a:solidFill>
                <a:cs typeface="msgothic" charset="0"/>
              </a:rPr>
              <a:t> per time frame defines the SMWF of a motor and thus a measure for its motor activity. (Right) Force feed-backed trapping mode. The restoring force acting on the motor is clamped to a constant value F0 by moving the </a:t>
            </a:r>
            <a:r>
              <a:rPr lang="en-GB" sz="1600" dirty="0" err="1">
                <a:solidFill>
                  <a:schemeClr val="bg1"/>
                </a:solidFill>
                <a:cs typeface="msgothic" charset="0"/>
              </a:rPr>
              <a:t>piezo</a:t>
            </a:r>
            <a:r>
              <a:rPr lang="en-GB" sz="1600" dirty="0">
                <a:solidFill>
                  <a:schemeClr val="bg1"/>
                </a:solidFill>
                <a:cs typeface="msgothic" charset="0"/>
              </a:rPr>
              <a:t> stage in the opposite direction to the motor</a:t>
            </a:r>
            <a:r>
              <a:rPr lang="en-GB" altLang="en-GB" sz="1600" dirty="0">
                <a:solidFill>
                  <a:schemeClr val="bg1"/>
                </a:solidFill>
                <a:cs typeface="msgothic" charset="0"/>
              </a:rPr>
              <a:t>’</a:t>
            </a:r>
            <a:r>
              <a:rPr lang="en-GB" sz="1600" dirty="0">
                <a:solidFill>
                  <a:schemeClr val="bg1"/>
                </a:solidFill>
                <a:cs typeface="msgothic" charset="0"/>
              </a:rPr>
              <a:t>s movement. Contrary to the stationary modus, the </a:t>
            </a:r>
            <a:r>
              <a:rPr lang="en-GB" sz="1600" dirty="0" err="1">
                <a:solidFill>
                  <a:schemeClr val="bg1"/>
                </a:solidFill>
                <a:cs typeface="msgothic" charset="0"/>
              </a:rPr>
              <a:t>piezo</a:t>
            </a:r>
            <a:r>
              <a:rPr lang="en-GB" sz="1600" dirty="0">
                <a:solidFill>
                  <a:schemeClr val="bg1"/>
                </a:solidFill>
                <a:cs typeface="msgothic" charset="0"/>
              </a:rPr>
              <a:t> signal (light blue) gives information about the run length (l) of a motor and allows resolving discrete steps (step size d, dwell time </a:t>
            </a:r>
            <a:r>
              <a:rPr lang="en-GB" sz="1600" dirty="0" err="1">
                <a:solidFill>
                  <a:schemeClr val="bg1"/>
                </a:solidFill>
                <a:cs typeface="msgothic" charset="0"/>
              </a:rPr>
              <a:t>τ</a:t>
            </a:r>
            <a:r>
              <a:rPr lang="en-GB" sz="1600" dirty="0">
                <a:solidFill>
                  <a:schemeClr val="bg1"/>
                </a:solidFill>
                <a:cs typeface="msgothic" charset="0"/>
              </a:rPr>
              <a:t>) at limiting ATP </a:t>
            </a:r>
            <a:r>
              <a:rPr lang="en-GB" sz="1600" dirty="0" smtClean="0">
                <a:solidFill>
                  <a:schemeClr val="bg1"/>
                </a:solidFill>
                <a:cs typeface="msgothic" charset="0"/>
              </a:rPr>
              <a:t>concentrations.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451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6.0&quot;&gt;&lt;object type=&quot;1&quot; unique_id=&quot;10001&quot;&gt;&lt;property id=&quot;20222&quot; value=&quot;C:\Documents and Settings\Administrator\Desktop\done_movies\&quot;/&gt;&lt;/object&gt;&lt;/database&gt;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2004:Templates:Presentations:Designs:Beach</Template>
  <TotalTime>16422</TotalTime>
  <Words>1300</Words>
  <Application>Microsoft Macintosh PowerPoint</Application>
  <PresentationFormat>On-screen Show (4:3)</PresentationFormat>
  <Paragraphs>123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ＭＳ Ｐゴシック</vt:lpstr>
      <vt:lpstr>Georgia</vt:lpstr>
      <vt:lpstr>Times</vt:lpstr>
      <vt:lpstr>Symbol</vt:lpstr>
      <vt:lpstr>Times New Roman</vt:lpstr>
      <vt:lpstr>Wingdings</vt:lpstr>
      <vt:lpstr>New MingLiu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Paul Selvin</cp:lastModifiedBy>
  <cp:revision>335</cp:revision>
  <cp:lastPrinted>2006-10-05T21:29:32Z</cp:lastPrinted>
  <dcterms:modified xsi:type="dcterms:W3CDTF">2014-10-21T19:37:04Z</dcterms:modified>
</cp:coreProperties>
</file>